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88" r:id="rId4"/>
    <p:sldId id="280" r:id="rId5"/>
    <p:sldId id="268" r:id="rId6"/>
    <p:sldId id="271" r:id="rId7"/>
    <p:sldId id="281" r:id="rId8"/>
    <p:sldId id="289" r:id="rId9"/>
    <p:sldId id="284" r:id="rId10"/>
    <p:sldId id="285" r:id="rId11"/>
    <p:sldId id="287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36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fr-FR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Evolution de la proportion des femmes dépistées dans les 12 derniers mois</a:t>
            </a:r>
          </a:p>
        </c:rich>
      </c:tx>
      <c:layout/>
      <c:spPr>
        <a:noFill/>
        <a:ln>
          <a:noFill/>
        </a:ln>
      </c:spPr>
    </c:title>
    <c:plotArea>
      <c:layout/>
      <c:lineChart>
        <c:grouping val="standard"/>
        <c:ser>
          <c:idx val="0"/>
          <c:order val="0"/>
          <c:tx>
            <c:v>Moyenne</c:v>
          </c:tx>
          <c:spPr>
            <a:ln w="38103" cap="rnd">
              <a:solidFill>
                <a:srgbClr val="C55A11"/>
              </a:solidFill>
              <a:prstDash val="solid"/>
              <a:round/>
            </a:ln>
          </c:spPr>
          <c:marker>
            <c:symbol val="none"/>
          </c:marker>
          <c:cat>
            <c:numRef>
              <c:f>Prévalence_moyenne!$B$1:$E$1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12</c:v>
                </c:pt>
              </c:numCache>
            </c:numRef>
          </c:cat>
          <c:val>
            <c:numRef>
              <c:f>Prévalence_moyenne!$B$15:$E$15</c:f>
              <c:numCache>
                <c:formatCode>General</c:formatCode>
                <c:ptCount val="4"/>
                <c:pt idx="0">
                  <c:v>0.15000000000000002</c:v>
                </c:pt>
                <c:pt idx="1">
                  <c:v>0.29000000000000004</c:v>
                </c:pt>
                <c:pt idx="2">
                  <c:v>0.32000000000000006</c:v>
                </c:pt>
                <c:pt idx="3">
                  <c:v>0.41500000000000009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F4-441F-B557-974B5491A05F}"/>
            </c:ext>
          </c:extLst>
        </c:ser>
        <c:dLbls/>
        <c:marker val="1"/>
        <c:axId val="171994112"/>
        <c:axId val="171991808"/>
      </c:lineChart>
      <c:valAx>
        <c:axId val="171991808"/>
        <c:scaling>
          <c:orientation val="minMax"/>
          <c:max val="1"/>
        </c:scaling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1" i="0" u="none" strike="noStrike" kern="1200" baseline="0">
                    <a:solidFill>
                      <a:srgbClr val="000000"/>
                    </a:solidFill>
                    <a:latin typeface="Calibri"/>
                  </a:defRPr>
                </a:pPr>
                <a:r>
                  <a:rPr lang="fr-FR" sz="1000" b="1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Proportion de dépistage</a:t>
                </a:r>
              </a:p>
            </c:rich>
          </c:tx>
          <c:layout/>
          <c:spPr>
            <a:noFill/>
            <a:ln>
              <a:noFill/>
            </a:ln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fr-FR"/>
          </a:p>
        </c:txPr>
        <c:crossAx val="171994112"/>
        <c:crosses val="autoZero"/>
        <c:crossBetween val="midCat"/>
      </c:valAx>
      <c:catAx>
        <c:axId val="171994112"/>
        <c:scaling>
          <c:orientation val="minMax"/>
        </c:scaling>
        <c:axPos val="b"/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1" i="0" u="none" strike="noStrike" kern="1200" baseline="0">
                    <a:solidFill>
                      <a:srgbClr val="000000"/>
                    </a:solidFill>
                    <a:latin typeface="Calibri"/>
                  </a:defRPr>
                </a:pPr>
                <a:r>
                  <a:rPr lang="fr-FR" sz="1000" b="1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Temps après formation (en mois)</a:t>
                </a:r>
              </a:p>
            </c:rich>
          </c:tx>
          <c:layout/>
          <c:spPr>
            <a:noFill/>
            <a:ln>
              <a:noFill/>
            </a:ln>
          </c:spPr>
        </c:title>
        <c:numFmt formatCode="General" sourceLinked="1"/>
        <c:maj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fr-FR"/>
          </a:p>
        </c:txPr>
        <c:crossAx val="171991808"/>
        <c:crosses val="autoZero"/>
        <c:auto val="1"/>
        <c:lblAlgn val="ctr"/>
        <c:lblOffset val="100"/>
      </c:cat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8386023622047274"/>
          <c:y val="0.45161344415281429"/>
          <c:w val="0.19113954505686795"/>
          <c:h val="8.3716827063283775E-2"/>
        </c:manualLayout>
      </c:layout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000" b="0" i="0" u="none" strike="noStrike" kern="1200" baseline="0">
              <a:solidFill>
                <a:srgbClr val="000000"/>
              </a:solidFill>
              <a:latin typeface="Calibri"/>
            </a:defRPr>
          </a:pPr>
          <a:endParaRPr lang="fr-FR"/>
        </a:p>
      </c:txPr>
    </c:legend>
    <c:plotVisOnly val="1"/>
    <c:dispBlanksAs val="gap"/>
  </c:chart>
  <c:spPr>
    <a:solidFill>
      <a:srgbClr val="FFFFFF"/>
    </a:solidFill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DA9DF-0490-4E65-A8A1-E455A50C7F83}" type="datetimeFigureOut">
              <a:rPr lang="fr-FR" smtClean="0"/>
              <a:pPr/>
              <a:t>01/09/2023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F4E3B-80B4-4FFB-898B-F7B12DACE0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5607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FE76-FECD-4B79-A11F-A4FF713EB76C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99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C234-9EB1-4694-8908-18ED9112B1F9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5717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B208-CC2D-472E-8F4B-01CF599327A6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303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0EC0-1DFB-4EF7-9F08-A04C55C8E02A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93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1FA0-471A-49B8-8273-E0F4AD724DAA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606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7410-37A4-4B0A-9151-0D296ADB4101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016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1CDF-9A94-435A-8669-07FB9EBA2856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303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9D5E6-006B-4DF2-88EB-4328267EFBE8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5827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F998-0AEC-46E2-9B89-0B59B2C85EE5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2826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66409D-E396-48BA-9A68-FBA33FA88771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8114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9B8B-98EA-4996-97C6-4DD8DBF52FD6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1150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88E455-19EA-44ED-A12B-C98950320742}" type="datetime1">
              <a:rPr lang="fr-FR" smtClean="0"/>
              <a:pPr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2F43DEC-59ED-48A3-85E7-B6255DF055B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328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antoine.guernion@hotmail.fr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BEBA90-3229-C383-BF64-2DD9E4F5B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869" y="1700527"/>
            <a:ext cx="10058400" cy="1866667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>
                <a:latin typeface="Abadi" panose="020B0604020104020204" pitchFamily="34" charset="0"/>
              </a:rPr>
              <a:t>Evaluation de la formation « ABCDE » au dépistage des violences conjugales.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7945CD7-F35D-9A03-899F-16C274E28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325" y="3867266"/>
            <a:ext cx="10058400" cy="1143000"/>
          </a:xfrm>
        </p:spPr>
        <p:txBody>
          <a:bodyPr>
            <a:normAutofit/>
          </a:bodyPr>
          <a:lstStyle/>
          <a:p>
            <a:pPr algn="ctr"/>
            <a:r>
              <a:rPr lang="fr-FR" sz="2800" dirty="0">
                <a:latin typeface="Abadi" panose="020B0604020104020204" pitchFamily="34" charset="0"/>
              </a:rPr>
              <a:t>Antoine </a:t>
            </a:r>
            <a:r>
              <a:rPr lang="fr-FR" sz="2800" dirty="0" err="1">
                <a:latin typeface="Abadi" panose="020B0604020104020204" pitchFamily="34" charset="0"/>
              </a:rPr>
              <a:t>guernion</a:t>
            </a:r>
            <a:endParaRPr lang="fr-FR" sz="2800" dirty="0">
              <a:latin typeface="Abadi" panose="020B0604020104020204" pitchFamily="34" charset="0"/>
            </a:endParaRPr>
          </a:p>
          <a:p>
            <a:pPr algn="ctr"/>
            <a:r>
              <a:rPr lang="fr-FR" sz="2800" dirty="0">
                <a:latin typeface="Abadi" panose="020B0604020104020204" pitchFamily="34" charset="0"/>
              </a:rPr>
              <a:t>Directrice de thèse: Dr Catherine MODRIN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AA60E45-82FE-A632-092B-DB9C539FECC3}"/>
              </a:ext>
            </a:extLst>
          </p:cNvPr>
          <p:cNvSpPr txBox="1"/>
          <p:nvPr/>
        </p:nvSpPr>
        <p:spPr>
          <a:xfrm>
            <a:off x="1381126" y="5081738"/>
            <a:ext cx="935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latin typeface="Abadi" panose="020B0604020104020204" pitchFamily="34" charset="0"/>
              </a:rPr>
              <a:t>Cérémonie de remise du prix de médecine</a:t>
            </a:r>
          </a:p>
          <a:p>
            <a:pPr algn="ctr"/>
            <a:r>
              <a:rPr lang="fr-FR" sz="2400" i="1" dirty="0">
                <a:latin typeface="Abadi" panose="020B0604020104020204" pitchFamily="34" charset="0"/>
              </a:rPr>
              <a:t> </a:t>
            </a:r>
            <a:r>
              <a:rPr lang="fr-FR" sz="2400" i="1" dirty="0" err="1">
                <a:latin typeface="Abadi" panose="020B0604020104020204" pitchFamily="34" charset="0"/>
              </a:rPr>
              <a:t>Agnes</a:t>
            </a:r>
            <a:r>
              <a:rPr lang="fr-FR" sz="2400" i="1" dirty="0">
                <a:latin typeface="Abadi" panose="020B0604020104020204" pitchFamily="34" charset="0"/>
              </a:rPr>
              <a:t> McLaren 2023</a:t>
            </a:r>
          </a:p>
        </p:txBody>
      </p:sp>
      <p:pic>
        <p:nvPicPr>
          <p:cNvPr id="11" name="Image 10" descr="Une image contenant texte, Police, typographie, conception&#10;&#10;Description générée automatiquement">
            <a:extLst>
              <a:ext uri="{FF2B5EF4-FFF2-40B4-BE49-F238E27FC236}">
                <a16:creationId xmlns:a16="http://schemas.microsoft.com/office/drawing/2014/main" xmlns="" id="{5D8183BB-6546-BF99-BCDC-3D339940D9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0062" y="263613"/>
            <a:ext cx="35718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01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23C29D4-6AEC-109A-34B0-A771857FA2E0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Thèse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AA3900-5B3C-8D0E-53D3-4B7650A5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BB9E66E6-A743-E9C6-619A-15EDB805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202091" cy="4446209"/>
          </a:xfrm>
        </p:spPr>
        <p:txBody>
          <a:bodyPr>
            <a:normAutofit lnSpcReduction="10000"/>
          </a:bodyPr>
          <a:lstStyle/>
          <a:p>
            <a:r>
              <a:rPr lang="fr-FR" sz="3200" dirty="0"/>
              <a:t>Et l’argent dans tout ça ?</a:t>
            </a:r>
          </a:p>
          <a:p>
            <a:endParaRPr lang="fr-FR" sz="2000" dirty="0"/>
          </a:p>
          <a:p>
            <a:pPr marL="0" indent="0">
              <a:buNone/>
            </a:pPr>
            <a:r>
              <a:rPr lang="fr-F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Coûts pour l’étude auprès de 75 médecins : 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Supports de formation : 2000 euros (soit 25 euros par médecin formé) ;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Coûts annexes formation : 500 euros. </a:t>
            </a:r>
          </a:p>
          <a:p>
            <a:endParaRPr lang="fr-FR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Puis, si démonstration de l’efficacité de la formation : 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Coût de la formation : 30 euros par médecin formé. 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Coûts de promotion de la formation : estimés à 1000euros </a:t>
            </a: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305632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23C29D4-6AEC-109A-34B0-A771857FA2E0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Thèse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AA3900-5B3C-8D0E-53D3-4B7650A5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BB9E66E6-A743-E9C6-619A-15EDB805A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dirty="0">
                <a:latin typeface="Abadi" panose="020B0604020104020204" pitchFamily="34" charset="0"/>
              </a:rPr>
              <a:t>Et l’avenir dans tout ça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-&gt; Contact pris avec l’ARS Occitan</a:t>
            </a:r>
            <a:r>
              <a:rPr lang="fr-FR" sz="2400" dirty="0">
                <a:solidFill>
                  <a:srgbClr val="000000"/>
                </a:solidFill>
                <a:latin typeface="Abadi" panose="020B0604020104020204" pitchFamily="34" charset="0"/>
              </a:rPr>
              <a:t>ie en août 2023 : possibilité de pérenniser la formation par le biais d’une structure existante ( Réseau professionnel ? Structure associative ?).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  <a:latin typeface="Abadi" panose="020B0604020104020204" pitchFamily="34" charset="0"/>
              </a:rPr>
              <a:t>-&gt; Développement de la formation à une échelle nationale.</a:t>
            </a:r>
          </a:p>
          <a:p>
            <a:pPr marL="0" indent="0">
              <a:buNone/>
            </a:pPr>
            <a:endParaRPr lang="fr-FR" sz="2400" b="0" i="0" u="none" strike="noStrike" baseline="0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  <a:latin typeface="Abadi" panose="020B0604020104020204" pitchFamily="34" charset="0"/>
              </a:rPr>
              <a:t>-&gt; Selon résultats du projet post-thèse.</a:t>
            </a:r>
            <a:endParaRPr lang="fr-FR" sz="2400" b="0" i="0" u="none" strike="noStrike" baseline="0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39357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E1293F-5308-B9E0-5BFB-4A5D92A4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219" y="4930988"/>
            <a:ext cx="10113264" cy="822960"/>
          </a:xfrm>
        </p:spPr>
        <p:txBody>
          <a:bodyPr/>
          <a:lstStyle/>
          <a:p>
            <a:pPr algn="ctr"/>
            <a:r>
              <a:rPr lang="fr-FR" dirty="0">
                <a:latin typeface="Abadi" panose="020F0502020204030204" pitchFamily="34" charset="0"/>
              </a:rPr>
              <a:t>Merci de votre attention !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413D37F-6247-6020-0446-B042D0E40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52658" y="5897880"/>
            <a:ext cx="4354286" cy="561905"/>
          </a:xfrm>
        </p:spPr>
        <p:txBody>
          <a:bodyPr>
            <a:noAutofit/>
          </a:bodyPr>
          <a:lstStyle/>
          <a:p>
            <a:r>
              <a:rPr lang="fr-FR" sz="2000" dirty="0"/>
              <a:t>Contact: </a:t>
            </a:r>
            <a:r>
              <a:rPr lang="fr-FR" sz="2000" dirty="0">
                <a:hlinkClick r:id="rId2"/>
              </a:rPr>
              <a:t>antoine.guernion@hotmail.fr</a:t>
            </a:r>
            <a:endParaRPr lang="fr-FR" sz="2000" dirty="0"/>
          </a:p>
          <a:p>
            <a:r>
              <a:rPr lang="fr-FR" sz="2000" dirty="0"/>
              <a:t>                06-33-52-84-71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A5F46F08-799C-7C7E-3AFE-8FEE97C1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7" name="Image 6" descr="Une image contenant main, doigt, ongle, pouce&#10;&#10;Description générée automatiquement">
            <a:extLst>
              <a:ext uri="{FF2B5EF4-FFF2-40B4-BE49-F238E27FC236}">
                <a16:creationId xmlns:a16="http://schemas.microsoft.com/office/drawing/2014/main" xmlns="" id="{87666133-A3A5-17D1-11B1-3E25610970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43400" y="466453"/>
            <a:ext cx="3505200" cy="4030980"/>
          </a:xfrm>
          <a:prstGeom prst="rect">
            <a:avLst/>
          </a:prstGeom>
        </p:spPr>
      </p:pic>
      <p:pic>
        <p:nvPicPr>
          <p:cNvPr id="5" name="Image 4" descr="Une image contenant texte, Police, typographie, conception&#10;&#10;Description générée automatiquement">
            <a:extLst>
              <a:ext uri="{FF2B5EF4-FFF2-40B4-BE49-F238E27FC236}">
                <a16:creationId xmlns:a16="http://schemas.microsoft.com/office/drawing/2014/main" xmlns="" id="{6B495554-7F21-4803-5B7A-D06EC8F628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8073" y="122098"/>
            <a:ext cx="35718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365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16168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Contexte et problème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3CC64-19FC-2B17-E7B8-7A5FD39BF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latin typeface="Abadi" panose="020B0604020104020204" pitchFamily="34" charset="0"/>
              </a:rPr>
              <a:t>-&gt; Au cabinet, </a:t>
            </a:r>
            <a:r>
              <a:rPr lang="fr-FR" sz="2400" b="1" dirty="0">
                <a:latin typeface="Abadi" panose="020B0604020104020204" pitchFamily="34" charset="0"/>
              </a:rPr>
              <a:t>20% des femmes consultantes victimes de violences conjugales actives</a:t>
            </a:r>
            <a:r>
              <a:rPr lang="fr-FR" sz="2400" dirty="0">
                <a:latin typeface="Abadi" panose="020B0604020104020204" pitchFamily="34" charset="0"/>
              </a:rPr>
              <a:t>, espérance de vie réduite de 1-4ans.</a:t>
            </a:r>
          </a:p>
          <a:p>
            <a:pPr marL="0" indent="0">
              <a:buNone/>
            </a:pPr>
            <a:endParaRPr lang="fr-FR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2400" dirty="0">
                <a:latin typeface="Abadi" panose="020B0604020104020204" pitchFamily="34" charset="0"/>
              </a:rPr>
              <a:t>-&gt; Le médecin généraliste est le 1</a:t>
            </a:r>
            <a:r>
              <a:rPr lang="fr-FR" sz="2400" baseline="30000" dirty="0">
                <a:latin typeface="Abadi" panose="020B0604020104020204" pitchFamily="34" charset="0"/>
              </a:rPr>
              <a:t>er</a:t>
            </a:r>
            <a:r>
              <a:rPr lang="fr-FR" sz="2400" dirty="0">
                <a:latin typeface="Abadi" panose="020B0604020104020204" pitchFamily="34" charset="0"/>
              </a:rPr>
              <a:t> professionnel vers lequel la femme victime se tournerait pour révéler des faits de violences conjugales.</a:t>
            </a:r>
          </a:p>
          <a:p>
            <a:pPr marL="0" indent="0">
              <a:buNone/>
            </a:pPr>
            <a:endParaRPr lang="fr-FR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2400" dirty="0">
                <a:latin typeface="Abadi" panose="020B0604020104020204" pitchFamily="34" charset="0"/>
              </a:rPr>
              <a:t>-&gt; Les médecins admettent (96%) que dépister davantage les violences conjugales serait utile à leur pratique.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E7171AE8-E7FA-B0D1-D06C-14CB6A98505B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&gt; Thèse &gt; Projet post-thèse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5AC8E91-F3F4-BF74-633C-08706796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9451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16168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Contexte et problème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3CC64-19FC-2B17-E7B8-7A5FD39BF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latin typeface="Abadi" panose="020B0604020104020204" pitchFamily="34" charset="0"/>
              </a:rPr>
              <a:t>-&gt; Nombreuses études sur formation des médecins au dépistage des violences conjugales: effets à court-terme mais retour à la « </a:t>
            </a:r>
            <a:r>
              <a:rPr lang="fr-FR" sz="2400" dirty="0" err="1">
                <a:latin typeface="Abadi" panose="020B0604020104020204" pitchFamily="34" charset="0"/>
              </a:rPr>
              <a:t>base-line</a:t>
            </a:r>
            <a:r>
              <a:rPr lang="fr-FR" sz="2400" dirty="0">
                <a:latin typeface="Abadi" panose="020B0604020104020204" pitchFamily="34" charset="0"/>
              </a:rPr>
              <a:t> » des pratiques dans les 12 mois.</a:t>
            </a:r>
          </a:p>
          <a:p>
            <a:pPr marL="0" indent="0">
              <a:buNone/>
            </a:pPr>
            <a:endParaRPr lang="fr-FR" sz="2400" dirty="0">
              <a:latin typeface="Abadi" panose="020B0604020104020204" pitchFamily="34" charset="0"/>
            </a:endParaRPr>
          </a:p>
          <a:p>
            <a:r>
              <a:rPr lang="fr-FR" sz="2400" dirty="0">
                <a:latin typeface="Abadi" panose="020B0604020104020204" pitchFamily="34" charset="0"/>
              </a:rPr>
              <a:t>-&gt; 4 freins au dépistage rapportés par les médecins généralistes :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Manque de formation;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Manque de temps;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Méconnaissance du réseau local;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Appréhension de la réaction de la patiente.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E7171AE8-E7FA-B0D1-D06C-14CB6A98505B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&gt; Thèse &gt; Projet post-thèse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5AC8E91-F3F4-BF74-633C-08706796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3257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Thèse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3CC64-19FC-2B17-E7B8-7A5FD39BF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b="1" dirty="0">
                <a:latin typeface="Abadi" panose="020B0604020104020204" pitchFamily="34" charset="0"/>
              </a:rPr>
              <a:t>-&gt; Hypothèse: non-prise en compte des limites exprimées par les médecins lors des formations étudiées antérieurement.</a:t>
            </a:r>
          </a:p>
          <a:p>
            <a:endParaRPr lang="fr-FR" sz="2400" dirty="0">
              <a:latin typeface="Abadi" panose="020B0604020104020204" pitchFamily="34" charset="0"/>
            </a:endParaRPr>
          </a:p>
          <a:p>
            <a:r>
              <a:rPr lang="fr-FR" sz="2400" dirty="0">
                <a:latin typeface="Abadi" panose="020B0604020104020204" pitchFamily="34" charset="0"/>
              </a:rPr>
              <a:t>-&gt; Projet de recherche: élaboration et évaluation d’une formation avec 3 objectifs: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Lever les freins au dépistage;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Maintenir un protocole de dépistage bientraitant;</a:t>
            </a:r>
          </a:p>
          <a:p>
            <a:pPr lvl="1"/>
            <a:r>
              <a:rPr lang="fr-FR" sz="2400" dirty="0">
                <a:latin typeface="Abadi" panose="020B0604020104020204" pitchFamily="34" charset="0"/>
              </a:rPr>
              <a:t>Favoriser le maintien à long terme des pratiques.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A9B9C91-0DA3-6D11-CE48-EFA712ABDC4C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Thèse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&gt; 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3192D470-0EAD-FA70-8B12-6FA1920E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27288E04-C82C-4C40-C542-94D82B6E0F65}"/>
              </a:ext>
            </a:extLst>
          </p:cNvPr>
          <p:cNvSpPr txBox="1"/>
          <p:nvPr/>
        </p:nvSpPr>
        <p:spPr>
          <a:xfrm>
            <a:off x="7845337" y="3835642"/>
            <a:ext cx="427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}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B6BFA2A-FB09-A64E-4B06-2535DE17A25E}"/>
              </a:ext>
            </a:extLst>
          </p:cNvPr>
          <p:cNvSpPr txBox="1"/>
          <p:nvPr/>
        </p:nvSpPr>
        <p:spPr>
          <a:xfrm>
            <a:off x="8134399" y="3892620"/>
            <a:ext cx="4844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badi" panose="020B0604020104020204" pitchFamily="34" charset="0"/>
              </a:rPr>
              <a:t>Compromis acceptable</a:t>
            </a:r>
          </a:p>
          <a:p>
            <a:r>
              <a:rPr lang="fr-FR" sz="2400" dirty="0">
                <a:latin typeface="Abadi" panose="020B0604020104020204" pitchFamily="34" charset="0"/>
              </a:rPr>
              <a:t> médecin/patiente</a:t>
            </a:r>
            <a:r>
              <a:rPr lang="fr-F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553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Thèse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6B880DA6-78C1-1F6A-0EE6-13FE5DEB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8" y="4844180"/>
            <a:ext cx="11876313" cy="2013820"/>
          </a:xfrm>
        </p:spPr>
        <p:txBody>
          <a:bodyPr>
            <a:normAutofit fontScale="25000" lnSpcReduction="20000"/>
          </a:bodyPr>
          <a:lstStyle/>
          <a:p>
            <a:r>
              <a:rPr lang="fr-FR" sz="2400" dirty="0"/>
              <a:t>               </a:t>
            </a:r>
          </a:p>
          <a:p>
            <a:r>
              <a:rPr lang="fr-FR" sz="9600" dirty="0">
                <a:latin typeface="Abadi" panose="020B0604020104020204" pitchFamily="34" charset="0"/>
              </a:rPr>
              <a:t>* Proportion de dépistage passée de 15% à 41,5% en 1 an.</a:t>
            </a:r>
          </a:p>
          <a:p>
            <a:endParaRPr lang="fr-FR" sz="7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9600" dirty="0">
                <a:latin typeface="Abadi" panose="020B0604020104020204" pitchFamily="34" charset="0"/>
              </a:rPr>
              <a:t>                                          * Stabilité de la proportion de nouveaux dépistages sur 1 an</a:t>
            </a:r>
          </a:p>
          <a:p>
            <a:endParaRPr lang="fr-FR" sz="9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9600" dirty="0">
                <a:latin typeface="Abadi" panose="020B0604020104020204" pitchFamily="34" charset="0"/>
              </a:rPr>
              <a:t>                                </a:t>
            </a:r>
          </a:p>
          <a:p>
            <a:endParaRPr lang="fr-FR" sz="7200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                                                                                                   </a:t>
            </a:r>
          </a:p>
          <a:p>
            <a:endParaRPr lang="fr-FR" dirty="0"/>
          </a:p>
          <a:p>
            <a:r>
              <a:rPr lang="fr-FR" dirty="0"/>
              <a:t>                                                                    </a:t>
            </a:r>
          </a:p>
          <a:p>
            <a:endParaRPr lang="fr-FR" dirty="0"/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xmlns="" id="{986F59C4-4E22-5BBD-B6D8-4888074F62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713367042"/>
              </p:ext>
            </p:extLst>
          </p:nvPr>
        </p:nvGraphicFramePr>
        <p:xfrm>
          <a:off x="185058" y="1845733"/>
          <a:ext cx="5377542" cy="299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F19163A-E898-336E-6CA7-CD24E3199101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 Thèse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&gt; Projet post-thèse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42CB39C-9707-1A19-5D04-AB9F13A7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586D527C-7012-7447-AEF6-EA2617EDC32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774" y="1845733"/>
            <a:ext cx="5377541" cy="310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438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6B880DA6-78C1-1F6A-0EE6-13FE5DEB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904" y="2093457"/>
            <a:ext cx="8855640" cy="807586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badi" panose="020B0604020104020204" pitchFamily="34" charset="0"/>
              </a:rPr>
              <a:t>Absence d’analyse de significativité statistique des résultats !</a:t>
            </a:r>
          </a:p>
          <a:p>
            <a:r>
              <a:rPr lang="fr-FR" sz="2400" b="1" dirty="0">
                <a:latin typeface="Abadi" panose="020B0604020104020204" pitchFamily="34" charset="0"/>
              </a:rPr>
              <a:t>(échantillon trop modeste)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23C29D4-6AEC-109A-34B0-A771857FA2E0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Thèse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AA3900-5B3C-8D0E-53D3-4B7650A5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xmlns="" id="{7195B143-6590-428E-9ABA-E3C2AC2A30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5081" y="1834389"/>
            <a:ext cx="1668890" cy="175789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6EE5544-AC55-9564-2F76-4C9365CEFE97}"/>
              </a:ext>
            </a:extLst>
          </p:cNvPr>
          <p:cNvSpPr txBox="1"/>
          <p:nvPr/>
        </p:nvSpPr>
        <p:spPr>
          <a:xfrm>
            <a:off x="4408714" y="4332514"/>
            <a:ext cx="7068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badi" panose="020B0604020104020204" pitchFamily="34" charset="0"/>
              </a:rPr>
              <a:t>-&gt; Nécessité de renouveler l’expérience avec un échantillon de taille suffisante </a:t>
            </a:r>
          </a:p>
        </p:txBody>
      </p:sp>
      <p:pic>
        <p:nvPicPr>
          <p:cNvPr id="8" name="Image 7" descr="Une image contenant personne, eau&#10;&#10;Description générée automatiquement avec une confiance moyenne">
            <a:extLst>
              <a:ext uri="{FF2B5EF4-FFF2-40B4-BE49-F238E27FC236}">
                <a16:creationId xmlns:a16="http://schemas.microsoft.com/office/drawing/2014/main" xmlns="" id="{EEE3C507-6044-B16E-429C-616659798D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314" y="3648066"/>
            <a:ext cx="3548743" cy="266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70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23C29D4-6AEC-109A-34B0-A771857FA2E0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Thèse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AA3900-5B3C-8D0E-53D3-4B7650A5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BB9E66E6-A743-E9C6-619A-15EDB805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00637"/>
          </a:xfrm>
        </p:spPr>
        <p:txBody>
          <a:bodyPr>
            <a:normAutofit fontScale="92500" lnSpcReduction="10000"/>
          </a:bodyPr>
          <a:lstStyle/>
          <a:p>
            <a:r>
              <a:rPr lang="fr-FR" sz="3200" dirty="0">
                <a:latin typeface="Abadi" panose="020B0604020104020204" pitchFamily="34" charset="0"/>
              </a:rPr>
              <a:t>Nouvelle session de formation:</a:t>
            </a:r>
          </a:p>
          <a:p>
            <a:endParaRPr lang="fr-FR" dirty="0">
              <a:latin typeface="Abadi" panose="020B0604020104020204" pitchFamily="34" charset="0"/>
            </a:endParaRPr>
          </a:p>
          <a:p>
            <a:r>
              <a:rPr lang="fr-FR" sz="2400" dirty="0">
                <a:latin typeface="Abadi" panose="020B0604020104020204" pitchFamily="34" charset="0"/>
              </a:rPr>
              <a:t>* 21 à 52 médecins nécessaires pour résultats significatifs: objectif de recruter </a:t>
            </a:r>
            <a:r>
              <a:rPr lang="fr-FR" sz="2400" b="1" dirty="0">
                <a:latin typeface="Abadi" panose="020B0604020104020204" pitchFamily="34" charset="0"/>
              </a:rPr>
              <a:t>75 médecins </a:t>
            </a:r>
            <a:r>
              <a:rPr lang="fr-FR" sz="2400" dirty="0">
                <a:latin typeface="Abadi" panose="020B0604020104020204" pitchFamily="34" charset="0"/>
              </a:rPr>
              <a:t>au total (pourcentage de perdus de vue estimé à 25%), sur le </a:t>
            </a:r>
            <a:r>
              <a:rPr lang="fr-FR" sz="2400" b="1" dirty="0">
                <a:latin typeface="Abadi" panose="020B0604020104020204" pitchFamily="34" charset="0"/>
              </a:rPr>
              <a:t>Gard </a:t>
            </a:r>
            <a:r>
              <a:rPr lang="fr-FR" sz="2400" dirty="0">
                <a:latin typeface="Abadi" panose="020B0604020104020204" pitchFamily="34" charset="0"/>
              </a:rPr>
              <a:t>et </a:t>
            </a:r>
            <a:r>
              <a:rPr lang="fr-FR" sz="2400" b="1" dirty="0">
                <a:latin typeface="Abadi" panose="020B0604020104020204" pitchFamily="34" charset="0"/>
              </a:rPr>
              <a:t>l’Hérault</a:t>
            </a:r>
          </a:p>
          <a:p>
            <a:pPr marL="0" indent="0">
              <a:buNone/>
            </a:pPr>
            <a:endParaRPr lang="fr-FR" sz="2400" dirty="0">
              <a:latin typeface="Abadi" panose="020B0604020104020204" pitchFamily="34" charset="0"/>
            </a:endParaRPr>
          </a:p>
          <a:p>
            <a:r>
              <a:rPr lang="fr-FR" sz="2400" dirty="0">
                <a:latin typeface="Abadi" panose="020B0604020104020204" pitchFamily="34" charset="0"/>
              </a:rPr>
              <a:t>* Ajout de l’intervention d’une association du secteur pour favoriser l’abolition du frein « Méconnaissance du réseau » -&gt; Association Via Femina sur la région de Nîmes, EMESO pour Le Vigan, CIDFF sur l’Hérault.</a:t>
            </a:r>
          </a:p>
          <a:p>
            <a:endParaRPr lang="fr-FR" sz="2400" dirty="0">
              <a:latin typeface="Abadi" panose="020B0604020104020204" pitchFamily="34" charset="0"/>
            </a:endParaRPr>
          </a:p>
          <a:p>
            <a:r>
              <a:rPr lang="fr-FR" sz="2400" dirty="0">
                <a:latin typeface="Abadi" panose="020B0604020104020204" pitchFamily="34" charset="0"/>
              </a:rPr>
              <a:t>* Dans le cadre d’un nouveau travail de thèse de médecine générale (Madame Lola </a:t>
            </a:r>
            <a:r>
              <a:rPr lang="fr-FR" sz="2400" dirty="0" err="1">
                <a:latin typeface="Abadi" panose="020B0604020104020204" pitchFamily="34" charset="0"/>
              </a:rPr>
              <a:t>Latry</a:t>
            </a:r>
            <a:r>
              <a:rPr lang="fr-FR" sz="2400" dirty="0">
                <a:latin typeface="Abadi" panose="020B0604020104020204" pitchFamily="34" charset="0"/>
              </a:rPr>
              <a:t>)</a:t>
            </a:r>
          </a:p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9186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23C29D4-6AEC-109A-34B0-A771857FA2E0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Thèse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AA3900-5B3C-8D0E-53D3-4B7650A5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BB9E66E6-A743-E9C6-619A-15EDB805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00637"/>
          </a:xfrm>
        </p:spPr>
        <p:txBody>
          <a:bodyPr>
            <a:normAutofit fontScale="85000" lnSpcReduction="10000"/>
          </a:bodyPr>
          <a:lstStyle/>
          <a:p>
            <a:r>
              <a:rPr lang="fr-FR" sz="3200" dirty="0">
                <a:latin typeface="Abadi" panose="020B0604020104020204" pitchFamily="34" charset="0"/>
              </a:rPr>
              <a:t>Déroulé de la formation :</a:t>
            </a:r>
          </a:p>
          <a:p>
            <a:endParaRPr lang="fr-FR" dirty="0">
              <a:latin typeface="Abadi" panose="020B0604020104020204" pitchFamily="34" charset="0"/>
            </a:endParaRPr>
          </a:p>
          <a:p>
            <a:r>
              <a:rPr lang="fr-FR" sz="2400" dirty="0">
                <a:latin typeface="Abadi" panose="020B0604020104020204" pitchFamily="34" charset="0"/>
              </a:rPr>
              <a:t>* Formation ABCDE (1 heure) :</a:t>
            </a:r>
          </a:p>
          <a:p>
            <a:r>
              <a:rPr lang="fr-FR" sz="2400" dirty="0">
                <a:latin typeface="Abadi" panose="020B0604020104020204" pitchFamily="34" charset="0"/>
              </a:rPr>
              <a:t>- Introduction (5mn)</a:t>
            </a:r>
          </a:p>
          <a:p>
            <a:r>
              <a:rPr lang="fr-FR" sz="2400" dirty="0">
                <a:latin typeface="Abadi" panose="020B0604020104020204" pitchFamily="34" charset="0"/>
              </a:rPr>
              <a:t>- Présentation d’outils théoriques: cycle de la violence, cycle de </a:t>
            </a:r>
            <a:r>
              <a:rPr lang="fr-FR" sz="2400" dirty="0" err="1">
                <a:latin typeface="Abadi" panose="020B0604020104020204" pitchFamily="34" charset="0"/>
              </a:rPr>
              <a:t>Prochaska</a:t>
            </a:r>
            <a:r>
              <a:rPr lang="fr-FR" sz="2400" dirty="0">
                <a:latin typeface="Abadi" panose="020B0604020104020204" pitchFamily="34" charset="0"/>
              </a:rPr>
              <a:t> et </a:t>
            </a:r>
            <a:r>
              <a:rPr lang="fr-FR" sz="2400" dirty="0" err="1">
                <a:latin typeface="Abadi" panose="020B0604020104020204" pitchFamily="34" charset="0"/>
              </a:rPr>
              <a:t>DiClemente</a:t>
            </a:r>
            <a:r>
              <a:rPr lang="fr-FR" sz="2400" dirty="0">
                <a:latin typeface="Abadi" panose="020B0604020104020204" pitchFamily="34" charset="0"/>
              </a:rPr>
              <a:t> (10mn)</a:t>
            </a:r>
          </a:p>
          <a:p>
            <a:r>
              <a:rPr lang="fr-FR" sz="2400" dirty="0">
                <a:latin typeface="Abadi" panose="020B0604020104020204" pitchFamily="34" charset="0"/>
              </a:rPr>
              <a:t>- Levée des freins au dépistage (10mn)</a:t>
            </a:r>
          </a:p>
          <a:p>
            <a:r>
              <a:rPr lang="fr-FR" sz="2400" dirty="0">
                <a:latin typeface="Abadi" panose="020B0604020104020204" pitchFamily="34" charset="0"/>
              </a:rPr>
              <a:t>- Présentation du protocole de dépistage et de l’outil ABCDE (10mn)</a:t>
            </a:r>
          </a:p>
          <a:p>
            <a:r>
              <a:rPr lang="fr-FR" sz="2400" dirty="0">
                <a:latin typeface="Abadi" panose="020B0604020104020204" pitchFamily="34" charset="0"/>
              </a:rPr>
              <a:t>- Présentation de la conduite à tenir en cas de dépistage positif (25mn)</a:t>
            </a:r>
          </a:p>
          <a:p>
            <a:endParaRPr lang="fr-FR" sz="2400" dirty="0">
              <a:latin typeface="Abadi" panose="020B0604020104020204" pitchFamily="34" charset="0"/>
            </a:endParaRPr>
          </a:p>
          <a:p>
            <a:r>
              <a:rPr lang="fr-FR" sz="2400">
                <a:latin typeface="Abadi" panose="020B0604020104020204" pitchFamily="34" charset="0"/>
              </a:rPr>
              <a:t>* Présentation </a:t>
            </a:r>
            <a:r>
              <a:rPr lang="fr-FR" sz="2400" dirty="0">
                <a:latin typeface="Abadi" panose="020B0604020104020204" pitchFamily="34" charset="0"/>
              </a:rPr>
              <a:t>d’une association locale d’orientation des femmes dépistées (20mn)</a:t>
            </a:r>
          </a:p>
          <a:p>
            <a:pPr marL="0" indent="0">
              <a:buNone/>
            </a:pPr>
            <a:endParaRPr lang="fr-FR" sz="2400" dirty="0">
              <a:latin typeface="Abadi" panose="020B0604020104020204" pitchFamily="34" charset="0"/>
            </a:endParaRPr>
          </a:p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25868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ADB1EE-0532-F285-B7B1-EF5EA8B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27054"/>
            <a:ext cx="10058400" cy="1450757"/>
          </a:xfrm>
        </p:spPr>
        <p:txBody>
          <a:bodyPr/>
          <a:lstStyle/>
          <a:p>
            <a:r>
              <a:rPr lang="fr-FR" dirty="0"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23C29D4-6AEC-109A-34B0-A771857FA2E0}"/>
              </a:ext>
            </a:extLst>
          </p:cNvPr>
          <p:cNvSpPr txBox="1"/>
          <p:nvPr/>
        </p:nvSpPr>
        <p:spPr>
          <a:xfrm>
            <a:off x="0" y="152400"/>
            <a:ext cx="11876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Contexte et problème &gt; Thèse &gt;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Projet post-thèse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AA3900-5B3C-8D0E-53D3-4B7650A5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EC-59ED-48A3-85E7-B6255DF055B4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BB9E66E6-A743-E9C6-619A-15EDB805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4437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Abadi" panose="020B0604020104020204" pitchFamily="34" charset="0"/>
              </a:rPr>
              <a:t>Calendrier :</a:t>
            </a:r>
          </a:p>
          <a:p>
            <a:endParaRPr lang="fr-FR" dirty="0">
              <a:latin typeface="Abadi" panose="020B0604020104020204" pitchFamily="34" charset="0"/>
            </a:endParaRPr>
          </a:p>
          <a:p>
            <a:r>
              <a:rPr lang="fr-FR" sz="2400" b="1" dirty="0">
                <a:latin typeface="Abadi" panose="020B0604020104020204" pitchFamily="34" charset="0"/>
              </a:rPr>
              <a:t>Août-Septembre 2023 </a:t>
            </a:r>
            <a:r>
              <a:rPr lang="fr-FR" sz="2400" dirty="0">
                <a:latin typeface="Abadi" panose="020B0604020104020204" pitchFamily="34" charset="0"/>
              </a:rPr>
              <a:t>: validation du protocole – déclaration RGPD</a:t>
            </a:r>
          </a:p>
          <a:p>
            <a:r>
              <a:rPr lang="fr-FR" sz="2400" b="1" dirty="0">
                <a:latin typeface="Abadi" panose="020B0604020104020204" pitchFamily="34" charset="0"/>
              </a:rPr>
              <a:t>Septembre 2023 – Mai 2024 :  </a:t>
            </a:r>
            <a:r>
              <a:rPr lang="fr-FR" sz="2400" dirty="0">
                <a:latin typeface="Abadi" panose="020B0604020104020204" pitchFamily="34" charset="0"/>
              </a:rPr>
              <a:t>nouvelles sessions de formation</a:t>
            </a:r>
          </a:p>
          <a:p>
            <a:r>
              <a:rPr lang="fr-FR" sz="2400" b="1" dirty="0">
                <a:latin typeface="Abadi" panose="020B0604020104020204" pitchFamily="34" charset="0"/>
              </a:rPr>
              <a:t>Mai 2025 </a:t>
            </a:r>
            <a:r>
              <a:rPr lang="fr-FR" sz="2400" dirty="0">
                <a:latin typeface="Abadi" panose="020B0604020104020204" pitchFamily="34" charset="0"/>
              </a:rPr>
              <a:t>: fin du suivi sur 1 an.</a:t>
            </a:r>
          </a:p>
          <a:p>
            <a:r>
              <a:rPr lang="fr-FR" sz="2400" b="1" dirty="0">
                <a:latin typeface="Abadi" panose="020B0604020104020204" pitchFamily="34" charset="0"/>
              </a:rPr>
              <a:t>Mi-2025 : </a:t>
            </a:r>
            <a:r>
              <a:rPr lang="fr-FR" sz="2400" dirty="0">
                <a:latin typeface="Abadi" panose="020B0604020104020204" pitchFamily="34" charset="0"/>
              </a:rPr>
              <a:t>résultats statistiques, publication éventuelle, soutenance de la thèse de Lola </a:t>
            </a:r>
            <a:r>
              <a:rPr lang="fr-FR" sz="2400" dirty="0" err="1">
                <a:latin typeface="Abadi" panose="020B0604020104020204" pitchFamily="34" charset="0"/>
              </a:rPr>
              <a:t>Latry</a:t>
            </a:r>
            <a:r>
              <a:rPr lang="fr-FR" sz="2400" dirty="0">
                <a:latin typeface="Abadi" panose="020B0604020104020204" pitchFamily="34" charset="0"/>
              </a:rPr>
              <a:t>.</a:t>
            </a:r>
          </a:p>
          <a:p>
            <a:endParaRPr lang="fr-FR" sz="2400" i="1" dirty="0">
              <a:latin typeface="Abadi" panose="020B0604020104020204" pitchFamily="34" charset="0"/>
            </a:endParaRPr>
          </a:p>
          <a:p>
            <a:r>
              <a:rPr lang="fr-FR" sz="2400" i="1" dirty="0">
                <a:latin typeface="Abadi" panose="020B0604020104020204" pitchFamily="34" charset="0"/>
              </a:rPr>
              <a:t>A ce jour, 31 médecins sont inscrits pour la formation.</a:t>
            </a:r>
            <a:endParaRPr lang="fr-FR" sz="2400" dirty="0">
              <a:latin typeface="Abadi" panose="020B0604020104020204" pitchFamily="34" charset="0"/>
            </a:endParaRPr>
          </a:p>
          <a:p>
            <a:endParaRPr lang="fr-FR" sz="1800" dirty="0"/>
          </a:p>
        </p:txBody>
      </p:sp>
      <p:pic>
        <p:nvPicPr>
          <p:cNvPr id="8" name="Image 7" descr="Une image contenant texte, calendrier&#10;&#10;Description générée automatiquement">
            <a:extLst>
              <a:ext uri="{FF2B5EF4-FFF2-40B4-BE49-F238E27FC236}">
                <a16:creationId xmlns:a16="http://schemas.microsoft.com/office/drawing/2014/main" xmlns="" id="{303A18D5-37A6-396D-1A2E-1A15D970CD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73092" y="587830"/>
            <a:ext cx="3518908" cy="263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247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848</TotalTime>
  <Words>686</Words>
  <Application>Microsoft Office PowerPoint</Application>
  <PresentationFormat>Personnalisé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Rétrospective</vt:lpstr>
      <vt:lpstr>Evaluation de la formation « ABCDE » au dépistage des violences conjugales.</vt:lpstr>
      <vt:lpstr>Contexte et problème</vt:lpstr>
      <vt:lpstr>Contexte et problème</vt:lpstr>
      <vt:lpstr>Thèse</vt:lpstr>
      <vt:lpstr>Thèse</vt:lpstr>
      <vt:lpstr>Projet post-thèse</vt:lpstr>
      <vt:lpstr>Projet post-thèse</vt:lpstr>
      <vt:lpstr>Projet post-thèse</vt:lpstr>
      <vt:lpstr>Projet post-thèse</vt:lpstr>
      <vt:lpstr>Projet post-thèse</vt:lpstr>
      <vt:lpstr>Projet post-thèse</vt:lpstr>
      <vt:lpstr>Merci de votre attention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Elaboration et évaluation d’une formation au dépistage des violences conjugales, centrée sur les freins et à destination des médecins généralistes</dc:title>
  <dc:creator>Antoine Guernion</dc:creator>
  <cp:lastModifiedBy>Francis</cp:lastModifiedBy>
  <cp:revision>40</cp:revision>
  <dcterms:created xsi:type="dcterms:W3CDTF">2022-09-10T09:58:51Z</dcterms:created>
  <dcterms:modified xsi:type="dcterms:W3CDTF">2023-09-01T05:40:46Z</dcterms:modified>
</cp:coreProperties>
</file>