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87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CB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6346"/>
  </p:normalViewPr>
  <p:slideViewPr>
    <p:cSldViewPr snapToGrid="0">
      <p:cViewPr varScale="1">
        <p:scale>
          <a:sx n="71" d="100"/>
          <a:sy n="71" d="100"/>
        </p:scale>
        <p:origin x="-20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F393F0-EA4C-2A49-A345-00610BCBB14A}" type="datetimeFigureOut">
              <a:rPr lang="fr-FR" smtClean="0"/>
              <a:pPr/>
              <a:t>31/08/2023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9E628F-14B5-D94D-8B23-AD53B878C3A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662993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68F8FE-043B-5648-BD5B-879956FE8EEC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566381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02917D3-88D9-9C01-B922-5768C40285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FD159B07-67E8-F23B-1784-5A1B6CC852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FB713781-BC65-A6EA-2224-BAA127D37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24FBC-8CC7-4BFE-B5A9-242E0EAE24BB}" type="datetime1">
              <a:rPr lang="fr-FR" smtClean="0"/>
              <a:t>31/08/2023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A6C5E50-AC98-CBF4-B9C2-02576E022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E727AC39-6155-1BE2-585F-8133B9040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AF50-8B82-3A4F-9118-893F956682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7670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B24F325-722C-19EF-FA81-854BC0A28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FDA2D009-7016-58E1-F5F5-189094CBBC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8B1517BC-5B25-9BB1-BBE5-1863E2CCA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C8A31-8465-43E7-B517-2647157A4AEC}" type="datetime1">
              <a:rPr lang="fr-FR" smtClean="0"/>
              <a:t>31/08/2023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C36154C6-369C-D118-FB25-B4A3EF6E3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78B750F8-A178-6382-AF3A-2819AEBFB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AF50-8B82-3A4F-9118-893F956682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95287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9E2F22C8-8438-C01F-8195-0F70C03B0A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42317CB8-D121-5EAA-777A-3518BFFC20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5667C7A9-F43E-3120-31A3-6E685B867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5D035-03DA-4956-A311-0652A0051342}" type="datetime1">
              <a:rPr lang="fr-FR" smtClean="0"/>
              <a:t>31/08/2023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15A3E99-E283-D496-24DA-61FCADC0D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3BD8C5B4-119F-A5AD-4F72-0A2A7F02D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AF50-8B82-3A4F-9118-893F956682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4489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22C58CC-69FE-3247-5DA1-E53F1F0EF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CFE4922F-2835-B4AE-F180-06D6B47934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F6B6FDBF-1571-840C-427C-ACAC7CC22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5D74A-6D60-4E7D-AB24-36E01C7614C4}" type="datetime1">
              <a:rPr lang="fr-FR" smtClean="0"/>
              <a:t>31/08/2023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9A60EBE-540A-81A0-92B2-DE8D36821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24736233-3E0C-5F0F-B80C-6969509BA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AF50-8B82-3A4F-9118-893F956682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20939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5692A7B-F061-5D31-CDF7-FC3EC3A88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60ABF40D-6907-6B58-EBDE-0BDEFA73D3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C2E866FD-7E41-CF58-4686-8D9B19918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B08-3A10-4846-AA94-63EE44D20B7E}" type="datetime1">
              <a:rPr lang="fr-FR" smtClean="0"/>
              <a:t>31/08/2023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44565FDE-5FA1-C63F-3666-87E2EE0E2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D1A56498-1B86-F7AD-A631-CCB2300C1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AF50-8B82-3A4F-9118-893F956682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638250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E494DFB-DF57-7F92-1318-40CC09444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69C47DCF-050C-4ECA-C6F1-0DCAF08F2C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7D85CDE4-A207-E3CF-C3E0-7604229684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68D7D149-FACA-C0B4-9929-4829CB825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597-080F-458D-8014-2483DCB6224F}" type="datetime1">
              <a:rPr lang="fr-FR" smtClean="0"/>
              <a:t>31/08/2023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60A94FBE-4500-1EFF-F92B-5CBF4A6B9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FAAE6789-C3A8-F816-2D80-4FE5589A7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AF50-8B82-3A4F-9118-893F956682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21141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D457F56-C042-1D0D-B540-4BEE9685B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DC72C329-4A75-3305-42BB-3CC31884E2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F6032DAD-0404-4ABC-C89B-BD14CEF5AC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FDFC83C7-A389-C09E-5E30-BDDCF619F5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26ED50E0-1654-B44A-C6AE-D72E3CF1D6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330E18B5-D7A5-EF39-C6B9-90B310CBE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6D56F-73F6-4048-B254-80246D246C1A}" type="datetime1">
              <a:rPr lang="fr-FR" smtClean="0"/>
              <a:t>31/08/2023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4CE6BB92-B233-B0A7-9593-60D75A5A0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FE861574-9BF6-C17E-0A50-434F22F49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AF50-8B82-3A4F-9118-893F956682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341433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3FC63FB-1286-2806-9DB3-758B28903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7FC5377B-347E-6135-014D-DD7FAAA67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B712-D86D-41AB-B1F5-678B8F66B182}" type="datetime1">
              <a:rPr lang="fr-FR" smtClean="0"/>
              <a:t>31/08/2023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11505560-A4DF-68EA-E45F-75FD848E3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83D78FE1-01BB-4043-E362-E87C06452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AF50-8B82-3A4F-9118-893F956682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42521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55102ED8-68D3-9DB6-90D3-0F36E3ED3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618EC-4187-4C43-8F86-AB6E48A93F17}" type="datetime1">
              <a:rPr lang="fr-FR" smtClean="0"/>
              <a:t>31/08/2023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82DDD9B2-F7FA-AE60-5855-2BD1B7246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B0886A7E-3D0D-CBB4-0306-96AF63C2F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AF50-8B82-3A4F-9118-893F956682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532109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D10A40E-836B-DC2B-7C65-E5EB86660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70AD7F8D-AAC9-6340-D54F-EE6007974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4D0FD756-5058-6A75-8750-0AB73391FA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F9096CF7-E187-0668-A31A-738DE8ADC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07A46-20A7-43D5-8F8C-3A1D1AFF694F}" type="datetime1">
              <a:rPr lang="fr-FR" smtClean="0"/>
              <a:t>31/08/2023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1CCDB90F-84EE-70F9-806D-F00D11E9B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01C964B1-B578-FBDF-8836-4473F91CE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AF50-8B82-3A4F-9118-893F956682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117904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3B97D17-8722-F27E-845F-4CDF8B6BB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28439AAB-8F3B-C6B8-8F1B-EEB9339A81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1A16F640-99E9-15DF-3888-CBB4961D18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FB40F0D1-53F0-007E-8BE5-AA7714DAD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D3E1E-EC31-4915-BDFD-A84AA3ABAE3A}" type="datetime1">
              <a:rPr lang="fr-FR" smtClean="0"/>
              <a:t>31/08/2023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48A11EE7-653B-7E86-6EF4-5EF020635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F9D90541-BFA5-8033-386E-D8CCDC628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AF50-8B82-3A4F-9118-893F956682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77713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1EC4297C-84CD-07C3-A0F0-C7EC5FA66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42283174-A4CD-661C-13CA-C2CDBB79C2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50001672-74ED-DF2B-7982-26F9F4AAED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2BCC1-07A2-432D-846A-1E9B1571505D}" type="datetime1">
              <a:rPr lang="fr-FR" smtClean="0"/>
              <a:t>31/08/2023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8AB03549-4715-9475-3B66-1827520DED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559EB560-DCCC-976E-9D47-0070281CB6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1AF50-8B82-3A4F-9118-893F956682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962063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AF9D8F9C-A2F9-C041-803F-BAF34AD546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86828"/>
            <a:ext cx="9144000" cy="165576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endParaRPr lang="fr-FR" dirty="0"/>
          </a:p>
          <a:p>
            <a:r>
              <a:rPr lang="fr-FR" sz="3200" dirty="0">
                <a:ln w="0"/>
                <a:solidFill>
                  <a:srgbClr val="003CB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CIDFF Hérault et CHU 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xmlns="" id="{FE4FE86E-96DB-F34E-B977-2C5CEB7ABA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C00000"/>
                </a:solidFill>
              </a:rPr>
              <a:t> </a:t>
            </a:r>
            <a:r>
              <a:rPr lang="fr-FR" b="1" dirty="0">
                <a:solidFill>
                  <a:srgbClr val="0C41C0"/>
                </a:solidFill>
              </a:rPr>
              <a:t>Maison des Femmes</a:t>
            </a:r>
            <a:br>
              <a:rPr lang="fr-FR" b="1" dirty="0">
                <a:solidFill>
                  <a:srgbClr val="0C41C0"/>
                </a:solidFill>
              </a:rPr>
            </a:br>
            <a:r>
              <a:rPr lang="fr-FR" b="1" dirty="0">
                <a:solidFill>
                  <a:srgbClr val="0C41C0"/>
                </a:solidFill>
              </a:rPr>
              <a:t/>
            </a:r>
            <a:br>
              <a:rPr lang="fr-FR" b="1" dirty="0">
                <a:solidFill>
                  <a:srgbClr val="0C41C0"/>
                </a:solidFill>
              </a:rPr>
            </a:br>
            <a:r>
              <a:rPr lang="fr-FR" b="1" dirty="0">
                <a:solidFill>
                  <a:srgbClr val="0C41C0"/>
                </a:solidFill>
              </a:rPr>
              <a:t>Projet médical au sein du CHU</a:t>
            </a:r>
            <a:br>
              <a:rPr lang="fr-FR" b="1" dirty="0">
                <a:solidFill>
                  <a:srgbClr val="0C41C0"/>
                </a:solidFill>
              </a:rPr>
            </a:br>
            <a:r>
              <a:rPr lang="fr-FR" b="1" dirty="0">
                <a:solidFill>
                  <a:srgbClr val="0C41C0"/>
                </a:solidFill>
              </a:rPr>
              <a:t>de Montpellier</a:t>
            </a:r>
            <a:r>
              <a:rPr lang="fr-FR" dirty="0">
                <a:solidFill>
                  <a:srgbClr val="0C41C0"/>
                </a:solidFill>
              </a:rPr>
              <a:t/>
            </a:r>
            <a:br>
              <a:rPr lang="fr-FR" dirty="0">
                <a:solidFill>
                  <a:srgbClr val="0C41C0"/>
                </a:solidFill>
              </a:rPr>
            </a:br>
            <a:endParaRPr lang="fr-FR" dirty="0">
              <a:solidFill>
                <a:srgbClr val="0C41C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AF50-8B82-3A4F-9118-893F956682EC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287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65FF541-4486-2347-9B87-E9F25A3CF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fr-FR" b="1" dirty="0">
                <a:solidFill>
                  <a:srgbClr val="C00000"/>
                </a:solidFill>
              </a:rPr>
              <a:t>Les contacts déjà réalisés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3EE1EF41-8DF7-2945-B489-160EDD72E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3706" y="1344706"/>
            <a:ext cx="10515600" cy="5154706"/>
          </a:xfrm>
        </p:spPr>
        <p:txBody>
          <a:bodyPr>
            <a:normAutofit fontScale="92500" lnSpcReduction="20000"/>
          </a:bodyPr>
          <a:lstStyle/>
          <a:p>
            <a:r>
              <a:rPr lang="fr-FR" sz="3500" dirty="0">
                <a:solidFill>
                  <a:srgbClr val="0070C0"/>
                </a:solidFill>
              </a:rPr>
              <a:t>CH Lunel, (Dr B </a:t>
            </a:r>
            <a:r>
              <a:rPr lang="fr-FR" sz="3500" dirty="0" err="1">
                <a:solidFill>
                  <a:srgbClr val="0070C0"/>
                </a:solidFill>
              </a:rPr>
              <a:t>Maraux</a:t>
            </a:r>
            <a:r>
              <a:rPr lang="fr-FR" sz="3500" dirty="0">
                <a:solidFill>
                  <a:srgbClr val="0070C0"/>
                </a:solidFill>
              </a:rPr>
              <a:t>)</a:t>
            </a:r>
          </a:p>
          <a:p>
            <a:r>
              <a:rPr lang="fr-FR" sz="3500" dirty="0">
                <a:solidFill>
                  <a:srgbClr val="0070C0"/>
                </a:solidFill>
              </a:rPr>
              <a:t>Equipe </a:t>
            </a:r>
            <a:r>
              <a:rPr lang="fr-FR" sz="3500" dirty="0" err="1">
                <a:solidFill>
                  <a:srgbClr val="0070C0"/>
                </a:solidFill>
              </a:rPr>
              <a:t>Kintsugi</a:t>
            </a:r>
            <a:r>
              <a:rPr lang="fr-FR" sz="3500" dirty="0">
                <a:solidFill>
                  <a:srgbClr val="0070C0"/>
                </a:solidFill>
              </a:rPr>
              <a:t> : Dre L Panel (à Beausoleil), Dre A </a:t>
            </a:r>
            <a:r>
              <a:rPr lang="fr-FR" sz="3500" dirty="0" err="1">
                <a:solidFill>
                  <a:srgbClr val="0070C0"/>
                </a:solidFill>
              </a:rPr>
              <a:t>Mehenni</a:t>
            </a:r>
            <a:r>
              <a:rPr lang="fr-FR" sz="3500" dirty="0">
                <a:solidFill>
                  <a:srgbClr val="0070C0"/>
                </a:solidFill>
              </a:rPr>
              <a:t> (Centre Frantz Fanon) et conseillères conjugales et familiales du MFPF </a:t>
            </a:r>
          </a:p>
          <a:p>
            <a:r>
              <a:rPr lang="fr-FR" sz="3500" dirty="0">
                <a:solidFill>
                  <a:srgbClr val="0070C0"/>
                </a:solidFill>
              </a:rPr>
              <a:t>Planning familial</a:t>
            </a:r>
          </a:p>
          <a:p>
            <a:r>
              <a:rPr lang="fr-FR" sz="3500" dirty="0">
                <a:solidFill>
                  <a:srgbClr val="0070C0"/>
                </a:solidFill>
              </a:rPr>
              <a:t>PMI Hérault </a:t>
            </a:r>
          </a:p>
          <a:p>
            <a:r>
              <a:rPr lang="fr-FR" sz="3500" dirty="0">
                <a:solidFill>
                  <a:srgbClr val="0070C0"/>
                </a:solidFill>
              </a:rPr>
              <a:t>Réseau Périnatal Occitanie </a:t>
            </a:r>
          </a:p>
          <a:p>
            <a:r>
              <a:rPr lang="fr-FR" sz="3500" dirty="0">
                <a:solidFill>
                  <a:srgbClr val="0070C0"/>
                </a:solidFill>
              </a:rPr>
              <a:t>Service de Médecine légale </a:t>
            </a:r>
          </a:p>
          <a:p>
            <a:r>
              <a:rPr lang="fr-FR" sz="3500" dirty="0">
                <a:solidFill>
                  <a:srgbClr val="0070C0"/>
                </a:solidFill>
              </a:rPr>
              <a:t>CH Béziers ( Dr GAU)</a:t>
            </a:r>
          </a:p>
          <a:p>
            <a:r>
              <a:rPr lang="fr-FR" sz="3500" dirty="0">
                <a:solidFill>
                  <a:srgbClr val="0070C0"/>
                </a:solidFill>
              </a:rPr>
              <a:t>CAF</a:t>
            </a:r>
          </a:p>
          <a:p>
            <a:r>
              <a:rPr lang="fr-FR" sz="3500" dirty="0">
                <a:solidFill>
                  <a:srgbClr val="0070C0"/>
                </a:solidFill>
              </a:rPr>
              <a:t>CPAM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AF50-8B82-3A4F-9118-893F956682EC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74659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107A03C-784C-B04D-BBC2-0BED7AA8C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948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fr-FR" sz="4400" b="1" dirty="0">
                <a:solidFill>
                  <a:srgbClr val="C00000"/>
                </a:solidFill>
              </a:rPr>
              <a:t/>
            </a:r>
            <a:br>
              <a:rPr lang="fr-FR" sz="4400" b="1" dirty="0">
                <a:solidFill>
                  <a:srgbClr val="C00000"/>
                </a:solidFill>
              </a:rPr>
            </a:br>
            <a:r>
              <a:rPr lang="fr-FR" sz="4900" b="1" dirty="0">
                <a:solidFill>
                  <a:srgbClr val="C00000"/>
                </a:solidFill>
              </a:rPr>
              <a:t>Des collaborations</a:t>
            </a:r>
            <a:r>
              <a:rPr lang="fr-FR" sz="4400" b="1" dirty="0">
                <a:solidFill>
                  <a:srgbClr val="C00000"/>
                </a:solidFill>
              </a:rPr>
              <a:t/>
            </a:r>
            <a:br>
              <a:rPr lang="fr-FR" sz="4400" b="1" dirty="0">
                <a:solidFill>
                  <a:srgbClr val="C00000"/>
                </a:solidFill>
              </a:rPr>
            </a:b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FA3B2393-1910-544D-A7B4-4F61455E9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964" y="1527730"/>
            <a:ext cx="10515600" cy="5529262"/>
          </a:xfrm>
        </p:spPr>
        <p:txBody>
          <a:bodyPr>
            <a:normAutofit/>
          </a:bodyPr>
          <a:lstStyle/>
          <a:p>
            <a:pPr lvl="2"/>
            <a:endParaRPr lang="fr-FR" sz="2200" b="1" dirty="0">
              <a:solidFill>
                <a:srgbClr val="0070C0"/>
              </a:solidFill>
            </a:endParaRPr>
          </a:p>
          <a:p>
            <a:pPr lvl="2"/>
            <a:r>
              <a:rPr lang="fr-FR" sz="3600" dirty="0">
                <a:solidFill>
                  <a:srgbClr val="0070C0"/>
                </a:solidFill>
              </a:rPr>
              <a:t>l’</a:t>
            </a:r>
            <a:r>
              <a:rPr lang="fr-FR" sz="3600" dirty="0" err="1">
                <a:solidFill>
                  <a:srgbClr val="0070C0"/>
                </a:solidFill>
              </a:rPr>
              <a:t>UAPeD</a:t>
            </a:r>
            <a:r>
              <a:rPr lang="fr-FR" sz="3600" dirty="0">
                <a:solidFill>
                  <a:srgbClr val="0070C0"/>
                </a:solidFill>
              </a:rPr>
              <a:t>, GED (Groupe enfance en danger,)</a:t>
            </a:r>
          </a:p>
          <a:p>
            <a:pPr lvl="2"/>
            <a:r>
              <a:rPr lang="fr-FR" sz="3600" dirty="0">
                <a:solidFill>
                  <a:srgbClr val="0070C0"/>
                </a:solidFill>
              </a:rPr>
              <a:t>les urgences gynéco-obstétricales </a:t>
            </a:r>
          </a:p>
          <a:p>
            <a:pPr lvl="2"/>
            <a:r>
              <a:rPr lang="fr-FR" sz="3600" dirty="0">
                <a:solidFill>
                  <a:srgbClr val="0070C0"/>
                </a:solidFill>
              </a:rPr>
              <a:t>les urgences générales</a:t>
            </a:r>
          </a:p>
          <a:p>
            <a:pPr lvl="2"/>
            <a:r>
              <a:rPr lang="fr-FR" sz="3600" dirty="0">
                <a:solidFill>
                  <a:srgbClr val="0070C0"/>
                </a:solidFill>
              </a:rPr>
              <a:t>Service de psychiatrie adulte</a:t>
            </a:r>
          </a:p>
          <a:p>
            <a:pPr lvl="2"/>
            <a:r>
              <a:rPr lang="fr-FR" sz="3600" dirty="0">
                <a:solidFill>
                  <a:srgbClr val="0070C0"/>
                </a:solidFill>
              </a:rPr>
              <a:t>Service de </a:t>
            </a:r>
            <a:r>
              <a:rPr lang="fr-FR" sz="3600" dirty="0" err="1">
                <a:solidFill>
                  <a:srgbClr val="0070C0"/>
                </a:solidFill>
              </a:rPr>
              <a:t>pédo-psychiatrie</a:t>
            </a:r>
            <a:endParaRPr lang="fr-FR" sz="3600" dirty="0">
              <a:solidFill>
                <a:srgbClr val="0070C0"/>
              </a:solidFill>
            </a:endParaRPr>
          </a:p>
          <a:p>
            <a:pPr lvl="2"/>
            <a:r>
              <a:rPr lang="fr-FR" sz="3600" dirty="0">
                <a:solidFill>
                  <a:srgbClr val="0070C0"/>
                </a:solidFill>
              </a:rPr>
              <a:t>Traducteurs du CHU</a:t>
            </a:r>
          </a:p>
          <a:p>
            <a:pPr lvl="2"/>
            <a:r>
              <a:rPr lang="fr-FR" sz="3600" dirty="0">
                <a:solidFill>
                  <a:srgbClr val="0070C0"/>
                </a:solidFill>
              </a:rPr>
              <a:t>les lieux d’hébergements de Montpellier et du GHT</a:t>
            </a:r>
          </a:p>
          <a:p>
            <a:pPr marL="0" indent="0">
              <a:buNone/>
            </a:pPr>
            <a:r>
              <a:rPr lang="fr-FR" sz="3000" b="1" dirty="0">
                <a:solidFill>
                  <a:srgbClr val="0070C0"/>
                </a:solidFill>
              </a:rPr>
              <a:t>			</a:t>
            </a:r>
            <a:endParaRPr lang="fr-FR" sz="2200" b="1" dirty="0">
              <a:solidFill>
                <a:srgbClr val="0070C0"/>
              </a:solidFill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AF50-8B82-3A4F-9118-893F956682EC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576844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7B58413-C746-804C-A8B1-76299FA21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C00000"/>
                </a:solidFill>
              </a:rPr>
              <a:t>En faire aussi un lieu d’enseignement/formation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6D01DCB-93AF-8F4D-B93E-8122E3E972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30" y="1413249"/>
            <a:ext cx="10515600" cy="4351338"/>
          </a:xfrm>
        </p:spPr>
        <p:txBody>
          <a:bodyPr>
            <a:noAutofit/>
          </a:bodyPr>
          <a:lstStyle/>
          <a:p>
            <a:pPr lvl="2"/>
            <a:r>
              <a:rPr lang="fr-FR" sz="3300" dirty="0">
                <a:solidFill>
                  <a:srgbClr val="0070C0"/>
                </a:solidFill>
              </a:rPr>
              <a:t>Convention avec la Fac de Médecine et Maïeutique</a:t>
            </a:r>
          </a:p>
          <a:p>
            <a:pPr lvl="4">
              <a:buNone/>
            </a:pPr>
            <a:r>
              <a:rPr lang="fr-FR" sz="3100" dirty="0">
                <a:solidFill>
                  <a:srgbClr val="0070C0"/>
                </a:solidFill>
              </a:rPr>
              <a:t>	Étudiants en médecine et SF</a:t>
            </a:r>
          </a:p>
          <a:p>
            <a:pPr lvl="4">
              <a:buNone/>
            </a:pPr>
            <a:r>
              <a:rPr lang="fr-FR" sz="3100" dirty="0">
                <a:solidFill>
                  <a:srgbClr val="0070C0"/>
                </a:solidFill>
              </a:rPr>
              <a:t>	Internes en médecine générale</a:t>
            </a:r>
          </a:p>
          <a:p>
            <a:pPr lvl="4">
              <a:buNone/>
            </a:pPr>
            <a:r>
              <a:rPr lang="fr-FR" sz="3100" dirty="0">
                <a:solidFill>
                  <a:srgbClr val="0070C0"/>
                </a:solidFill>
              </a:rPr>
              <a:t>	Internes en gynécologie-obstétrique</a:t>
            </a:r>
          </a:p>
          <a:p>
            <a:pPr lvl="4">
              <a:buNone/>
            </a:pPr>
            <a:r>
              <a:rPr lang="fr-FR" sz="3100" dirty="0">
                <a:solidFill>
                  <a:srgbClr val="0070C0"/>
                </a:solidFill>
              </a:rPr>
              <a:t>	Internes en gynécologie médicale</a:t>
            </a:r>
          </a:p>
          <a:p>
            <a:pPr lvl="2"/>
            <a:r>
              <a:rPr lang="fr-FR" sz="3300" dirty="0">
                <a:solidFill>
                  <a:srgbClr val="0070C0"/>
                </a:solidFill>
              </a:rPr>
              <a:t>Formations au sein des DU pédiatrie, de périnatalité et DIU violences, </a:t>
            </a:r>
          </a:p>
          <a:p>
            <a:pPr lvl="2"/>
            <a:r>
              <a:rPr lang="fr-FR" sz="3300" dirty="0">
                <a:solidFill>
                  <a:srgbClr val="0070C0"/>
                </a:solidFill>
              </a:rPr>
              <a:t>Enseignements </a:t>
            </a:r>
            <a:r>
              <a:rPr lang="fr-FR" sz="3300" dirty="0" err="1">
                <a:solidFill>
                  <a:srgbClr val="0070C0"/>
                </a:solidFill>
              </a:rPr>
              <a:t>post-universitaires</a:t>
            </a:r>
            <a:r>
              <a:rPr lang="fr-FR" sz="3300" dirty="0">
                <a:solidFill>
                  <a:srgbClr val="0070C0"/>
                </a:solidFill>
              </a:rPr>
              <a:t> et FMC</a:t>
            </a:r>
          </a:p>
          <a:p>
            <a:pPr lvl="2"/>
            <a:r>
              <a:rPr lang="fr-FR" sz="3300" dirty="0">
                <a:solidFill>
                  <a:srgbClr val="0070C0"/>
                </a:solidFill>
              </a:rPr>
              <a:t>Interventions dans les collèges, lycées, facs…et associations</a:t>
            </a:r>
          </a:p>
          <a:p>
            <a:endParaRPr lang="fr-FR" sz="32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AF50-8B82-3A4F-9118-893F956682EC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400081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46453D0-505E-1B70-8672-460A544DB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Il reste…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D61FBCE6-5F99-F7C9-2E84-1BD9BC5DB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36624" cy="4351338"/>
          </a:xfrm>
        </p:spPr>
        <p:txBody>
          <a:bodyPr>
            <a:normAutofit lnSpcReduction="10000"/>
          </a:bodyPr>
          <a:lstStyle/>
          <a:p>
            <a:r>
              <a:rPr lang="fr-FR" sz="3200" dirty="0">
                <a:solidFill>
                  <a:srgbClr val="003CB1"/>
                </a:solidFill>
              </a:rPr>
              <a:t>à déposer les statuts de l’association supports ( rédigés)</a:t>
            </a:r>
          </a:p>
          <a:p>
            <a:r>
              <a:rPr lang="fr-FR" sz="3200" dirty="0">
                <a:solidFill>
                  <a:srgbClr val="003CB1"/>
                </a:solidFill>
              </a:rPr>
              <a:t>disposer d’un local très proche du CHU et de son plateau technique</a:t>
            </a:r>
          </a:p>
          <a:p>
            <a:r>
              <a:rPr lang="fr-FR" sz="3200" dirty="0">
                <a:solidFill>
                  <a:srgbClr val="003CB1"/>
                </a:solidFill>
              </a:rPr>
              <a:t>défendre ( à nouveau) le projet auprès de l’ARS en intégrant la vision de territoire ( CHU/Lunel/Béziers) et la Mairie</a:t>
            </a:r>
          </a:p>
          <a:p>
            <a:r>
              <a:rPr lang="fr-FR" sz="3200" dirty="0">
                <a:solidFill>
                  <a:srgbClr val="003CB1"/>
                </a:solidFill>
              </a:rPr>
              <a:t>rencontrer police et gendarmerie</a:t>
            </a:r>
          </a:p>
          <a:p>
            <a:r>
              <a:rPr lang="fr-FR" sz="3200" dirty="0">
                <a:solidFill>
                  <a:srgbClr val="003CB1"/>
                </a:solidFill>
              </a:rPr>
              <a:t>et enfin…</a:t>
            </a:r>
          </a:p>
          <a:p>
            <a:pPr lvl="1"/>
            <a:r>
              <a:rPr lang="fr-FR" sz="3200" dirty="0">
                <a:solidFill>
                  <a:srgbClr val="003CB1"/>
                </a:solidFill>
              </a:rPr>
              <a:t>répondre à l’appel à projet </a:t>
            </a:r>
          </a:p>
          <a:p>
            <a:pPr lvl="1"/>
            <a:r>
              <a:rPr lang="fr-FR" sz="3200" dirty="0">
                <a:solidFill>
                  <a:srgbClr val="003CB1"/>
                </a:solidFill>
              </a:rPr>
              <a:t>prouver aux mécènes la réalité du projet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AF50-8B82-3A4F-9118-893F956682EC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969780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0E80157-092C-9249-9248-EC6F6511B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236" y="616137"/>
            <a:ext cx="10515600" cy="1325563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rgbClr val="C00000"/>
                </a:solidFill>
              </a:rPr>
              <a:t>c’est un projet de service porté par notre CHU:</a:t>
            </a:r>
            <a:r>
              <a:rPr lang="fr-FR" b="1" dirty="0"/>
              <a:t>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8F177EAF-8F13-5941-A9FF-CE88E232D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341" y="2282825"/>
            <a:ext cx="10515600" cy="4351338"/>
          </a:xfrm>
        </p:spPr>
        <p:txBody>
          <a:bodyPr>
            <a:normAutofit/>
          </a:bodyPr>
          <a:lstStyle/>
          <a:p>
            <a:pPr lvl="0">
              <a:spcAft>
                <a:spcPts val="1200"/>
              </a:spcAft>
            </a:pPr>
            <a:r>
              <a:rPr lang="fr-FR" sz="3200" i="1" dirty="0">
                <a:solidFill>
                  <a:srgbClr val="002060"/>
                </a:solidFill>
              </a:rPr>
              <a:t>Organiser  L’accueil,  le soutien, l’orientation, les soins et le suivi des femmes victimes de toutes formes de violences </a:t>
            </a:r>
            <a:endParaRPr lang="fr-FR" sz="2000" i="1" dirty="0">
              <a:solidFill>
                <a:srgbClr val="002060"/>
              </a:solidFill>
            </a:endParaRPr>
          </a:p>
          <a:p>
            <a:pPr>
              <a:spcAft>
                <a:spcPts val="1200"/>
              </a:spcAft>
            </a:pPr>
            <a:r>
              <a:rPr lang="fr-FR" sz="3200" i="1" dirty="0">
                <a:solidFill>
                  <a:srgbClr val="002060"/>
                </a:solidFill>
              </a:rPr>
              <a:t>Véritable unité de soins du CHU</a:t>
            </a:r>
          </a:p>
          <a:p>
            <a:pPr>
              <a:spcAft>
                <a:spcPts val="1200"/>
              </a:spcAft>
            </a:pPr>
            <a:r>
              <a:rPr lang="fr-FR" sz="3200" i="1" dirty="0">
                <a:solidFill>
                  <a:srgbClr val="002060"/>
                </a:solidFill>
              </a:rPr>
              <a:t>Lisible/connue/joignable de tout notre GHT </a:t>
            </a:r>
            <a:endParaRPr lang="fr-FR" sz="2000" i="1" dirty="0">
              <a:solidFill>
                <a:srgbClr val="002060"/>
              </a:solidFill>
            </a:endParaRPr>
          </a:p>
          <a:p>
            <a:pPr>
              <a:spcAft>
                <a:spcPts val="1200"/>
              </a:spcAft>
            </a:pPr>
            <a:r>
              <a:rPr lang="fr-FR" sz="3200" i="1" dirty="0">
                <a:solidFill>
                  <a:srgbClr val="002060"/>
                </a:solidFill>
              </a:rPr>
              <a:t>En collaboration étroite avec les initiatives déjà existantes du GHT, particulièrement de Lunel et du CH de Béziers</a:t>
            </a:r>
          </a:p>
          <a:p>
            <a:pPr>
              <a:spcAft>
                <a:spcPts val="1200"/>
              </a:spcAft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AF50-8B82-3A4F-9118-893F956682EC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7422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DC1A481-D2AE-094C-BEF5-8D0A1CEC6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Pour créer une MDF:</a:t>
            </a:r>
            <a:r>
              <a:rPr lang="fr-FR" sz="2800" dirty="0"/>
              <a:t/>
            </a:r>
            <a:br>
              <a:rPr lang="fr-FR" sz="2800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DD9E8C90-BFD1-9E41-B7D5-D7D92B126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176" y="1341531"/>
            <a:ext cx="11595848" cy="4351338"/>
          </a:xfrm>
        </p:spPr>
        <p:txBody>
          <a:bodyPr>
            <a:noAutofit/>
          </a:bodyPr>
          <a:lstStyle/>
          <a:p>
            <a:pPr lvl="2"/>
            <a:r>
              <a:rPr lang="fr-FR" sz="3600" dirty="0">
                <a:solidFill>
                  <a:srgbClr val="0070C0"/>
                </a:solidFill>
              </a:rPr>
              <a:t>Répondre à la dynamique nationale ( E Borne)</a:t>
            </a:r>
          </a:p>
          <a:p>
            <a:pPr lvl="2"/>
            <a:r>
              <a:rPr lang="fr-FR" sz="3600" dirty="0">
                <a:solidFill>
                  <a:srgbClr val="0070C0"/>
                </a:solidFill>
              </a:rPr>
              <a:t>Elaborer le projet selon un référentiel national</a:t>
            </a:r>
            <a:endParaRPr lang="fr-FR" sz="2800" dirty="0">
              <a:solidFill>
                <a:srgbClr val="0070C0"/>
              </a:solidFill>
            </a:endParaRPr>
          </a:p>
          <a:p>
            <a:pPr lvl="2"/>
            <a:r>
              <a:rPr lang="fr-FR" sz="3600" dirty="0">
                <a:solidFill>
                  <a:srgbClr val="0070C0"/>
                </a:solidFill>
              </a:rPr>
              <a:t>Décrire les différents parcours des victimes et </a:t>
            </a:r>
            <a:r>
              <a:rPr lang="fr-FR" sz="3600" dirty="0" err="1">
                <a:solidFill>
                  <a:srgbClr val="0070C0"/>
                </a:solidFill>
              </a:rPr>
              <a:t>co</a:t>
            </a:r>
            <a:r>
              <a:rPr lang="fr-FR" sz="3600" dirty="0">
                <a:solidFill>
                  <a:srgbClr val="0070C0"/>
                </a:solidFill>
              </a:rPr>
              <a:t>-victimes</a:t>
            </a:r>
            <a:endParaRPr lang="fr-FR" sz="2800" dirty="0">
              <a:solidFill>
                <a:srgbClr val="0070C0"/>
              </a:solidFill>
            </a:endParaRPr>
          </a:p>
          <a:p>
            <a:pPr lvl="2"/>
            <a:r>
              <a:rPr lang="fr-FR" sz="3600" dirty="0">
                <a:solidFill>
                  <a:srgbClr val="0070C0"/>
                </a:solidFill>
              </a:rPr>
              <a:t>Définir les besoins de fonctionnement</a:t>
            </a:r>
          </a:p>
          <a:p>
            <a:pPr lvl="4"/>
            <a:r>
              <a:rPr lang="fr-FR" sz="3200" dirty="0">
                <a:solidFill>
                  <a:srgbClr val="0070C0"/>
                </a:solidFill>
              </a:rPr>
              <a:t>local jouxtant le CHU</a:t>
            </a:r>
          </a:p>
          <a:p>
            <a:pPr lvl="4"/>
            <a:r>
              <a:rPr lang="fr-FR" sz="3200" dirty="0">
                <a:solidFill>
                  <a:srgbClr val="0070C0"/>
                </a:solidFill>
              </a:rPr>
              <a:t>de personnel </a:t>
            </a:r>
            <a:endParaRPr lang="fr-FR" sz="2400" dirty="0">
              <a:solidFill>
                <a:srgbClr val="0070C0"/>
              </a:solidFill>
            </a:endParaRPr>
          </a:p>
          <a:p>
            <a:pPr lvl="2"/>
            <a:r>
              <a:rPr lang="fr-FR" sz="3600" dirty="0">
                <a:solidFill>
                  <a:srgbClr val="0070C0"/>
                </a:solidFill>
              </a:rPr>
              <a:t>Organiser les partenariats opérationnels hospitaliers (UMJ, UAPED, PASS, …) et de premier recours</a:t>
            </a:r>
            <a:endParaRPr lang="fr-FR" sz="2800" dirty="0">
              <a:solidFill>
                <a:srgbClr val="0070C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AF50-8B82-3A4F-9118-893F956682EC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6092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23D9412-FD03-4A49-B46C-B4DC27C6B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8223" y="678890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La nature des soins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E229119E-22DA-574D-98D1-BDB3F92C69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0271" y="2094566"/>
            <a:ext cx="11156576" cy="4351338"/>
          </a:xfrm>
        </p:spPr>
        <p:txBody>
          <a:bodyPr>
            <a:noAutofit/>
          </a:bodyPr>
          <a:lstStyle/>
          <a:p>
            <a:pPr lvl="0"/>
            <a:r>
              <a:rPr lang="fr-FR" sz="3600" dirty="0">
                <a:solidFill>
                  <a:srgbClr val="C00000"/>
                </a:solidFill>
              </a:rPr>
              <a:t>Prise en charge des femmes victimes de violences conjugales, intrafamiliales, sexuelles et sexistes </a:t>
            </a:r>
            <a:r>
              <a:rPr lang="fr-FR" sz="3600" dirty="0"/>
              <a:t>:</a:t>
            </a:r>
          </a:p>
          <a:p>
            <a:pPr lvl="0"/>
            <a:r>
              <a:rPr lang="fr-FR" sz="3600" dirty="0">
                <a:solidFill>
                  <a:srgbClr val="C00000"/>
                </a:solidFill>
              </a:rPr>
              <a:t>Accompagnement des femmes enceintes en situation de fragilité</a:t>
            </a:r>
          </a:p>
          <a:p>
            <a:pPr lvl="0"/>
            <a:r>
              <a:rPr lang="fr-FR" sz="3600" dirty="0">
                <a:solidFill>
                  <a:srgbClr val="C00000"/>
                </a:solidFill>
              </a:rPr>
              <a:t>Prévention, Planification familiale et organisation des IVG</a:t>
            </a:r>
          </a:p>
          <a:p>
            <a:pPr lvl="0"/>
            <a:r>
              <a:rPr lang="fr-FR" sz="3600" dirty="0">
                <a:solidFill>
                  <a:srgbClr val="C00000"/>
                </a:solidFill>
              </a:rPr>
              <a:t>Orientation pour la prise en charge des femmes victimes de Mutilations Sexuelles Féminines</a:t>
            </a:r>
            <a:endParaRPr lang="fr-FR" sz="36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AF50-8B82-3A4F-9118-893F956682EC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91365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98;p8"/>
          <p:cNvSpPr txBox="1"/>
          <p:nvPr/>
        </p:nvSpPr>
        <p:spPr>
          <a:xfrm>
            <a:off x="1144057" y="41837"/>
            <a:ext cx="10514955" cy="585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33" tIns="60933" rIns="22833" bIns="60933" anchor="t" anchorCtr="0">
            <a:noAutofit/>
          </a:bodyPr>
          <a:lstStyle/>
          <a:p>
            <a:pPr defTabSz="1219170">
              <a:lnSpc>
                <a:spcPct val="127500"/>
              </a:lnSpc>
              <a:buClr>
                <a:srgbClr val="0070C0"/>
              </a:buClr>
              <a:buSzPts val="2000"/>
            </a:pPr>
            <a:r>
              <a:rPr lang="fr-FR" sz="2400" b="1" kern="0" dirty="0">
                <a:solidFill>
                  <a:srgbClr val="C00000"/>
                </a:solidFill>
                <a:latin typeface="Montserrat"/>
                <a:ea typeface="Montserrat"/>
                <a:cs typeface="Montserrat"/>
                <a:sym typeface="Montserrat"/>
              </a:rPr>
              <a:t>ACCUEIL ET ORIENTATION DANS LES DIFFERENTS PARCOURS</a:t>
            </a:r>
            <a:endParaRPr sz="800" b="1" kern="0" dirty="0">
              <a:solidFill>
                <a:srgbClr val="C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920083" y="1359262"/>
            <a:ext cx="3596640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002060"/>
                </a:solidFill>
              </a:rPr>
              <a:t>Accueil présentiel ou téléphone/mail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426392" y="2271906"/>
            <a:ext cx="5535731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002060"/>
                </a:solidFill>
              </a:rPr>
              <a:t>Evaluation de la situation par </a:t>
            </a:r>
          </a:p>
          <a:p>
            <a:pPr algn="ctr"/>
            <a:r>
              <a:rPr lang="fr-FR" sz="2400" b="1" dirty="0">
                <a:solidFill>
                  <a:srgbClr val="002060"/>
                </a:solidFill>
              </a:rPr>
              <a:t>secrétaire/sage-femme/IDE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045762" y="3782166"/>
            <a:ext cx="1359150" cy="400110"/>
          </a:xfrm>
          <a:prstGeom prst="rect">
            <a:avLst/>
          </a:prstGeom>
          <a:solidFill>
            <a:srgbClr val="FF822D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002060"/>
                </a:solidFill>
              </a:rPr>
              <a:t>URGENCE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1283929" y="3211375"/>
            <a:ext cx="1945917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rgbClr val="002060"/>
                </a:solidFill>
              </a:rPr>
              <a:t>Demande IVG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144057" y="6341590"/>
            <a:ext cx="1808444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rgbClr val="002060"/>
                </a:solidFill>
              </a:rPr>
              <a:t>Parcours IVG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4672972" y="6352150"/>
            <a:ext cx="2419637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rgbClr val="002060"/>
                </a:solidFill>
              </a:rPr>
              <a:t>Parcours violence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8699757" y="6365364"/>
            <a:ext cx="190988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rgbClr val="002060"/>
                </a:solidFill>
              </a:rPr>
              <a:t>Parcours MSF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4935026" y="3184551"/>
            <a:ext cx="2852063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rgbClr val="002060"/>
                </a:solidFill>
              </a:rPr>
              <a:t>Contexte de violence</a:t>
            </a:r>
          </a:p>
          <a:p>
            <a:r>
              <a:rPr lang="fr-FR" sz="2400" b="1" dirty="0">
                <a:solidFill>
                  <a:srgbClr val="002060"/>
                </a:solidFill>
              </a:rPr>
              <a:t> ou de fragilité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8962137" y="3198806"/>
            <a:ext cx="15327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rgbClr val="002060"/>
                </a:solidFill>
              </a:rPr>
              <a:t>Mutilation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2298854" y="4227765"/>
            <a:ext cx="3188180" cy="175432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b="1" dirty="0">
                <a:solidFill>
                  <a:srgbClr val="002060"/>
                </a:solidFill>
              </a:rPr>
              <a:t>Pris en charge immédiate et </a:t>
            </a:r>
          </a:p>
          <a:p>
            <a:r>
              <a:rPr lang="fr-FR" b="1" dirty="0">
                <a:solidFill>
                  <a:srgbClr val="002060"/>
                </a:solidFill>
              </a:rPr>
              <a:t>adaptée par Médecin / SF /</a:t>
            </a:r>
          </a:p>
          <a:p>
            <a:r>
              <a:rPr lang="fr-FR" b="1" dirty="0">
                <a:solidFill>
                  <a:srgbClr val="002060"/>
                </a:solidFill>
              </a:rPr>
              <a:t>Psychologue</a:t>
            </a:r>
          </a:p>
          <a:p>
            <a:pPr marL="285750" indent="-285750">
              <a:buFontTx/>
              <a:buChar char="-"/>
            </a:pPr>
            <a:r>
              <a:rPr lang="fr-FR" b="1" dirty="0">
                <a:solidFill>
                  <a:srgbClr val="002060"/>
                </a:solidFill>
              </a:rPr>
              <a:t>Lien Urgences </a:t>
            </a:r>
          </a:p>
          <a:p>
            <a:r>
              <a:rPr lang="fr-FR" b="1" dirty="0">
                <a:solidFill>
                  <a:srgbClr val="002060"/>
                </a:solidFill>
              </a:rPr>
              <a:t>adultes / Procureur / Police </a:t>
            </a:r>
          </a:p>
          <a:p>
            <a:r>
              <a:rPr lang="fr-FR" b="1" dirty="0">
                <a:solidFill>
                  <a:srgbClr val="002060"/>
                </a:solidFill>
              </a:rPr>
              <a:t>selon la situation</a:t>
            </a:r>
          </a:p>
        </p:txBody>
      </p:sp>
      <p:cxnSp>
        <p:nvCxnSpPr>
          <p:cNvPr id="19" name="Connecteur droit avec flèche 18"/>
          <p:cNvCxnSpPr>
            <a:cxnSpLocks/>
            <a:stCxn id="8" idx="2"/>
            <a:endCxn id="9" idx="0"/>
          </p:cNvCxnSpPr>
          <p:nvPr/>
        </p:nvCxnSpPr>
        <p:spPr>
          <a:xfrm>
            <a:off x="5718403" y="2190259"/>
            <a:ext cx="475855" cy="81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>
            <a:off x="1972066" y="3657600"/>
            <a:ext cx="0" cy="23244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>
            <a:off x="2253108" y="3735222"/>
            <a:ext cx="695696" cy="264713"/>
          </a:xfrm>
          <a:prstGeom prst="straightConnector1">
            <a:avLst/>
          </a:prstGeom>
          <a:ln w="952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>
            <a:off x="6096000" y="3942682"/>
            <a:ext cx="0" cy="23244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 flipH="1">
            <a:off x="4510359" y="3900202"/>
            <a:ext cx="683520" cy="2647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 flipH="1">
            <a:off x="9426174" y="3690599"/>
            <a:ext cx="1" cy="23673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>
            <a:off x="5738540" y="2509429"/>
            <a:ext cx="0" cy="3499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0B1E8FED-5BC1-1945-B93F-E5A8B7EB1FF7}"/>
              </a:ext>
            </a:extLst>
          </p:cNvPr>
          <p:cNvSpPr txBox="1"/>
          <p:nvPr/>
        </p:nvSpPr>
        <p:spPr>
          <a:xfrm>
            <a:off x="4162376" y="726487"/>
            <a:ext cx="3220305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002060"/>
                </a:solidFill>
              </a:rPr>
              <a:t>Maison des Femmes</a:t>
            </a:r>
          </a:p>
        </p:txBody>
      </p:sp>
      <p:sp>
        <p:nvSpPr>
          <p:cNvPr id="21" name="Espace réservé du numéro de diapositive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AF50-8B82-3A4F-9118-893F956682EC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1375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D4772C2-0CE6-8642-9AB7-26BDE0928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5448" y="0"/>
            <a:ext cx="10515600" cy="1325563"/>
          </a:xfrm>
        </p:spPr>
        <p:txBody>
          <a:bodyPr/>
          <a:lstStyle/>
          <a:p>
            <a:pPr algn="ctr"/>
            <a:r>
              <a:rPr lang="fr-FR" b="1" dirty="0">
                <a:solidFill>
                  <a:srgbClr val="C00000"/>
                </a:solidFill>
              </a:rPr>
              <a:t>Personnel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59BBE6FA-C0D4-6A4F-9B2A-149D02768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929" y="1081649"/>
            <a:ext cx="10515600" cy="563291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sz="3900" dirty="0">
                <a:solidFill>
                  <a:srgbClr val="C00000"/>
                </a:solidFill>
              </a:rPr>
              <a:t>Une sage-femme </a:t>
            </a:r>
            <a:r>
              <a:rPr lang="fr-FR" sz="3900" dirty="0">
                <a:solidFill>
                  <a:srgbClr val="0070C0"/>
                </a:solidFill>
              </a:rPr>
              <a:t>: formée au sujet et en échographie prénatale</a:t>
            </a:r>
          </a:p>
          <a:p>
            <a:pPr lvl="1"/>
            <a:r>
              <a:rPr lang="fr-FR" sz="3900" dirty="0">
                <a:solidFill>
                  <a:srgbClr val="0070C0"/>
                </a:solidFill>
              </a:rPr>
              <a:t>bilan médical, échographies, contraception, IVG médicamenteuse</a:t>
            </a:r>
          </a:p>
          <a:p>
            <a:pPr marL="0" indent="0">
              <a:buNone/>
            </a:pPr>
            <a:r>
              <a:rPr lang="fr-FR" sz="3900" dirty="0">
                <a:solidFill>
                  <a:srgbClr val="C00000"/>
                </a:solidFill>
              </a:rPr>
              <a:t>Un gynécologue médical ETP 20%</a:t>
            </a:r>
            <a:endParaRPr lang="fr-FR" sz="39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sz="3900" dirty="0">
                <a:solidFill>
                  <a:srgbClr val="C00000"/>
                </a:solidFill>
              </a:rPr>
              <a:t>Une secrétaire </a:t>
            </a:r>
          </a:p>
          <a:p>
            <a:pPr marL="457200" lvl="1" indent="0"/>
            <a:r>
              <a:rPr lang="fr-FR" sz="3500" dirty="0">
                <a:solidFill>
                  <a:srgbClr val="0070C0"/>
                </a:solidFill>
              </a:rPr>
              <a:t> </a:t>
            </a:r>
            <a:r>
              <a:rPr lang="fr-FR" sz="3900" dirty="0" smtClean="0">
                <a:solidFill>
                  <a:srgbClr val="0070C0"/>
                </a:solidFill>
              </a:rPr>
              <a:t>accueil</a:t>
            </a:r>
            <a:r>
              <a:rPr lang="fr-FR" sz="3900" dirty="0">
                <a:solidFill>
                  <a:srgbClr val="0070C0"/>
                </a:solidFill>
              </a:rPr>
              <a:t>, gestion des dossiers, coordination Lunel-Béziers-CHU</a:t>
            </a:r>
          </a:p>
          <a:p>
            <a:pPr>
              <a:buNone/>
            </a:pPr>
            <a:r>
              <a:rPr lang="fr-FR" sz="3900" dirty="0">
                <a:solidFill>
                  <a:srgbClr val="C00000"/>
                </a:solidFill>
              </a:rPr>
              <a:t>Un travailleur social: </a:t>
            </a:r>
          </a:p>
          <a:p>
            <a:pPr lvl="1"/>
            <a:r>
              <a:rPr lang="fr-FR" sz="3900" dirty="0">
                <a:solidFill>
                  <a:srgbClr val="0070C0"/>
                </a:solidFill>
              </a:rPr>
              <a:t>en lien avec les lieux d’hébergement et la PASS, OFII</a:t>
            </a:r>
          </a:p>
          <a:p>
            <a:pPr>
              <a:buNone/>
            </a:pPr>
            <a:r>
              <a:rPr lang="fr-FR" sz="3900" dirty="0">
                <a:solidFill>
                  <a:srgbClr val="C00000"/>
                </a:solidFill>
              </a:rPr>
              <a:t>Une psychologue</a:t>
            </a:r>
          </a:p>
          <a:p>
            <a:pPr>
              <a:buNone/>
            </a:pPr>
            <a:r>
              <a:rPr lang="fr-FR" sz="3900" dirty="0">
                <a:solidFill>
                  <a:srgbClr val="C00000"/>
                </a:solidFill>
              </a:rPr>
              <a:t>Un temps d’assistant </a:t>
            </a:r>
            <a:r>
              <a:rPr lang="fr-FR" sz="3900" dirty="0" smtClean="0">
                <a:solidFill>
                  <a:srgbClr val="C00000"/>
                </a:solidFill>
              </a:rPr>
              <a:t>juridique</a:t>
            </a:r>
            <a:endParaRPr lang="fr-FR" sz="3900" dirty="0">
              <a:solidFill>
                <a:srgbClr val="C00000"/>
              </a:solidFill>
            </a:endParaRPr>
          </a:p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488C1840-B7DB-994A-95B7-727B41610AC3}"/>
              </a:ext>
            </a:extLst>
          </p:cNvPr>
          <p:cNvSpPr txBox="1"/>
          <p:nvPr/>
        </p:nvSpPr>
        <p:spPr>
          <a:xfrm>
            <a:off x="10981765" y="3521737"/>
            <a:ext cx="1210235" cy="64940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810" b="1" dirty="0">
                <a:solidFill>
                  <a:srgbClr val="0070C0"/>
                </a:solidFill>
              </a:rPr>
              <a:t>225 000 </a:t>
            </a:r>
            <a:endParaRPr lang="fr-FR" sz="1810" b="1" dirty="0" smtClean="0">
              <a:solidFill>
                <a:srgbClr val="0070C0"/>
              </a:solidFill>
            </a:endParaRPr>
          </a:p>
          <a:p>
            <a:r>
              <a:rPr lang="fr-FR" sz="1810" b="1" dirty="0" smtClean="0">
                <a:solidFill>
                  <a:srgbClr val="0070C0"/>
                </a:solidFill>
              </a:rPr>
              <a:t>euros/an</a:t>
            </a:r>
            <a:endParaRPr lang="fr-FR" sz="1810" b="1" dirty="0">
              <a:solidFill>
                <a:srgbClr val="0070C0"/>
              </a:solidFill>
            </a:endParaRPr>
          </a:p>
        </p:txBody>
      </p:sp>
      <p:sp>
        <p:nvSpPr>
          <p:cNvPr id="5" name="Accolade fermante 4">
            <a:extLst>
              <a:ext uri="{FF2B5EF4-FFF2-40B4-BE49-F238E27FC236}">
                <a16:creationId xmlns:a16="http://schemas.microsoft.com/office/drawing/2014/main" xmlns="" id="{9982F09E-BBDA-B94F-A4FC-7BBF98691AD6}"/>
              </a:ext>
            </a:extLst>
          </p:cNvPr>
          <p:cNvSpPr/>
          <p:nvPr/>
        </p:nvSpPr>
        <p:spPr>
          <a:xfrm>
            <a:off x="10608103" y="1093694"/>
            <a:ext cx="301943" cy="5477435"/>
          </a:xfrm>
          <a:prstGeom prst="rightBrace">
            <a:avLst>
              <a:gd name="adj1" fmla="val 0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AF50-8B82-3A4F-9118-893F956682EC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1938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9C507EB-82CE-1242-85ED-F6B9A0802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C00000"/>
                </a:solidFill>
                <a:effectLst/>
              </a:rPr>
              <a:t> 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46906F45-A4FD-8E4E-9976-904535BC5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011" y="884329"/>
            <a:ext cx="10515600" cy="562404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sz="3600" b="1" dirty="0">
                <a:solidFill>
                  <a:srgbClr val="C00000"/>
                </a:solidFill>
              </a:rPr>
              <a:t>Permanence </a:t>
            </a:r>
            <a:r>
              <a:rPr lang="fr-FR" sz="3600" b="1" dirty="0" err="1">
                <a:solidFill>
                  <a:srgbClr val="C00000"/>
                </a:solidFill>
              </a:rPr>
              <a:t>policière</a:t>
            </a:r>
            <a:r>
              <a:rPr lang="fr-FR" sz="3600" b="1" dirty="0">
                <a:solidFill>
                  <a:srgbClr val="C00000"/>
                </a:solidFill>
              </a:rPr>
              <a:t> </a:t>
            </a:r>
            <a:endParaRPr lang="fr-FR" sz="36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fr-FR" sz="3600" dirty="0">
              <a:solidFill>
                <a:srgbClr val="C00000"/>
              </a:solidFill>
            </a:endParaRPr>
          </a:p>
          <a:p>
            <a:pPr lvl="0">
              <a:spcAft>
                <a:spcPts val="1200"/>
              </a:spcAft>
            </a:pPr>
            <a:r>
              <a:rPr lang="fr-FR" sz="3500" dirty="0" smtClean="0">
                <a:solidFill>
                  <a:srgbClr val="0070C0"/>
                </a:solidFill>
              </a:rPr>
              <a:t>Convention </a:t>
            </a:r>
            <a:r>
              <a:rPr lang="fr-FR" sz="3500" dirty="0">
                <a:solidFill>
                  <a:srgbClr val="0070C0"/>
                </a:solidFill>
              </a:rPr>
              <a:t>à </a:t>
            </a:r>
            <a:r>
              <a:rPr lang="fr-FR" sz="3500" dirty="0" smtClean="0">
                <a:solidFill>
                  <a:srgbClr val="0070C0"/>
                </a:solidFill>
              </a:rPr>
              <a:t>établir </a:t>
            </a:r>
            <a:r>
              <a:rPr lang="fr-FR" sz="3500" dirty="0">
                <a:solidFill>
                  <a:srgbClr val="0070C0"/>
                </a:solidFill>
              </a:rPr>
              <a:t>entre le CHU et la Direction territoriale de </a:t>
            </a:r>
            <a:r>
              <a:rPr lang="fr-FR" sz="3500" dirty="0" smtClean="0">
                <a:solidFill>
                  <a:srgbClr val="0070C0"/>
                </a:solidFill>
              </a:rPr>
              <a:t>sécurité </a:t>
            </a:r>
            <a:r>
              <a:rPr lang="fr-FR" sz="3500" dirty="0">
                <a:solidFill>
                  <a:srgbClr val="0070C0"/>
                </a:solidFill>
              </a:rPr>
              <a:t>de </a:t>
            </a:r>
            <a:r>
              <a:rPr lang="fr-FR" sz="3500" dirty="0" smtClean="0">
                <a:solidFill>
                  <a:srgbClr val="0070C0"/>
                </a:solidFill>
              </a:rPr>
              <a:t>proximité́ </a:t>
            </a:r>
            <a:r>
              <a:rPr lang="fr-FR" sz="3500" dirty="0">
                <a:solidFill>
                  <a:srgbClr val="0070C0"/>
                </a:solidFill>
              </a:rPr>
              <a:t>(DTSP) de l’Hérault</a:t>
            </a:r>
          </a:p>
          <a:p>
            <a:pPr lvl="0">
              <a:spcAft>
                <a:spcPts val="1200"/>
              </a:spcAft>
            </a:pPr>
            <a:r>
              <a:rPr lang="fr-FR" sz="3500" dirty="0">
                <a:solidFill>
                  <a:srgbClr val="0070C0"/>
                </a:solidFill>
              </a:rPr>
              <a:t>Un fonctionnaire de police, formé à l’accueil des femmes victimes de violences, </a:t>
            </a:r>
          </a:p>
          <a:p>
            <a:pPr lvl="1">
              <a:spcAft>
                <a:spcPts val="1200"/>
              </a:spcAft>
              <a:buFont typeface="Wingdings" pitchFamily="2" charset="2"/>
              <a:buChar char="ü"/>
            </a:pPr>
            <a:r>
              <a:rPr lang="fr-FR" sz="3500" dirty="0">
                <a:solidFill>
                  <a:srgbClr val="0070C0"/>
                </a:solidFill>
              </a:rPr>
              <a:t>accueille et </a:t>
            </a:r>
            <a:r>
              <a:rPr lang="fr-FR" sz="3500" dirty="0" err="1">
                <a:solidFill>
                  <a:srgbClr val="0070C0"/>
                </a:solidFill>
              </a:rPr>
              <a:t>reçoit</a:t>
            </a:r>
            <a:r>
              <a:rPr lang="fr-FR" sz="3500" dirty="0">
                <a:solidFill>
                  <a:srgbClr val="0070C0"/>
                </a:solidFill>
              </a:rPr>
              <a:t> les plaintes des femmes qui le souhaitent.</a:t>
            </a:r>
          </a:p>
          <a:p>
            <a:pPr lvl="1">
              <a:spcAft>
                <a:spcPts val="1200"/>
              </a:spcAft>
              <a:buFont typeface="Wingdings" pitchFamily="2" charset="2"/>
              <a:buChar char="ü"/>
            </a:pPr>
            <a:r>
              <a:rPr lang="fr-FR" sz="3500" dirty="0">
                <a:solidFill>
                  <a:srgbClr val="0070C0"/>
                </a:solidFill>
              </a:rPr>
              <a:t> Il </a:t>
            </a:r>
            <a:r>
              <a:rPr lang="fr-FR" sz="3500" dirty="0" err="1">
                <a:solidFill>
                  <a:srgbClr val="0070C0"/>
                </a:solidFill>
              </a:rPr>
              <a:t>dépose</a:t>
            </a:r>
            <a:r>
              <a:rPr lang="fr-FR" sz="3500" dirty="0">
                <a:solidFill>
                  <a:srgbClr val="0070C0"/>
                </a:solidFill>
              </a:rPr>
              <a:t> ensuite les plaintes au commissariat du </a:t>
            </a:r>
            <a:r>
              <a:rPr lang="fr-FR" sz="3500" dirty="0" err="1">
                <a:solidFill>
                  <a:srgbClr val="0070C0"/>
                </a:solidFill>
              </a:rPr>
              <a:t>département</a:t>
            </a:r>
            <a:r>
              <a:rPr lang="fr-FR" sz="3500" dirty="0">
                <a:solidFill>
                  <a:srgbClr val="0070C0"/>
                </a:solidFill>
              </a:rPr>
              <a:t> qui les </a:t>
            </a:r>
            <a:r>
              <a:rPr lang="fr-FR" sz="3500" dirty="0" err="1">
                <a:solidFill>
                  <a:srgbClr val="0070C0"/>
                </a:solidFill>
              </a:rPr>
              <a:t>répartit</a:t>
            </a:r>
            <a:r>
              <a:rPr lang="fr-FR" sz="3500" dirty="0">
                <a:solidFill>
                  <a:srgbClr val="0070C0"/>
                </a:solidFill>
              </a:rPr>
              <a:t> aux </a:t>
            </a:r>
            <a:r>
              <a:rPr lang="fr-FR" sz="3500" dirty="0" err="1">
                <a:solidFill>
                  <a:srgbClr val="0070C0"/>
                </a:solidFill>
              </a:rPr>
              <a:t>différents</a:t>
            </a:r>
            <a:r>
              <a:rPr lang="fr-FR" sz="3500" dirty="0">
                <a:solidFill>
                  <a:srgbClr val="0070C0"/>
                </a:solidFill>
              </a:rPr>
              <a:t> commissariats en fonction de la </a:t>
            </a:r>
            <a:r>
              <a:rPr lang="fr-FR" sz="3500" dirty="0" err="1">
                <a:solidFill>
                  <a:srgbClr val="0070C0"/>
                </a:solidFill>
              </a:rPr>
              <a:t>compétence</a:t>
            </a:r>
            <a:r>
              <a:rPr lang="fr-FR" sz="3500" dirty="0">
                <a:solidFill>
                  <a:srgbClr val="0070C0"/>
                </a:solidFill>
              </a:rPr>
              <a:t> territoriale. </a:t>
            </a:r>
          </a:p>
          <a:p>
            <a:pPr>
              <a:spcAft>
                <a:spcPts val="1200"/>
              </a:spcAft>
            </a:pPr>
            <a:endParaRPr lang="fr-FR" sz="35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AF50-8B82-3A4F-9118-893F956682EC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97814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46DFF5DA-D573-A94A-BDB0-4C0F7A46A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295" y="803647"/>
            <a:ext cx="11237258" cy="5507505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fr-FR" sz="3600" b="1" dirty="0">
                <a:solidFill>
                  <a:srgbClr val="C00000"/>
                </a:solidFill>
              </a:rPr>
              <a:t>Permanence juridique </a:t>
            </a:r>
            <a:endParaRPr lang="fr-FR" sz="3600" b="1" dirty="0" smtClean="0">
              <a:solidFill>
                <a:srgbClr val="C00000"/>
              </a:solidFill>
            </a:endParaRPr>
          </a:p>
          <a:p>
            <a:pPr lvl="0">
              <a:buNone/>
            </a:pPr>
            <a:endParaRPr lang="fr-FR" sz="3600" dirty="0">
              <a:solidFill>
                <a:srgbClr val="C00000"/>
              </a:solidFill>
            </a:endParaRPr>
          </a:p>
          <a:p>
            <a:pPr>
              <a:spcAft>
                <a:spcPts val="1200"/>
              </a:spcAft>
              <a:buNone/>
            </a:pPr>
            <a:r>
              <a:rPr lang="fr-FR" sz="3200" dirty="0">
                <a:solidFill>
                  <a:srgbClr val="0070C0"/>
                </a:solidFill>
              </a:rPr>
              <a:t>Le/la juriste ( binôme pour </a:t>
            </a:r>
            <a:r>
              <a:rPr lang="fr-FR" sz="3200" dirty="0" err="1">
                <a:solidFill>
                  <a:srgbClr val="0070C0"/>
                </a:solidFill>
              </a:rPr>
              <a:t>ref</a:t>
            </a:r>
            <a:r>
              <a:rPr lang="fr-FR" sz="3200" dirty="0">
                <a:solidFill>
                  <a:srgbClr val="0070C0"/>
                </a:solidFill>
              </a:rPr>
              <a:t> Restart) qualifie juridiquement les besoins </a:t>
            </a:r>
          </a:p>
          <a:p>
            <a:pPr lvl="1">
              <a:spcAft>
                <a:spcPts val="1200"/>
              </a:spcAft>
            </a:pPr>
            <a:r>
              <a:rPr lang="fr-FR" sz="3200" dirty="0">
                <a:solidFill>
                  <a:srgbClr val="0070C0"/>
                </a:solidFill>
              </a:rPr>
              <a:t>-soit conseil juridique isolé : la patiente ne fera pas l’objet d’un suivi, </a:t>
            </a:r>
          </a:p>
          <a:p>
            <a:pPr lvl="1">
              <a:spcAft>
                <a:spcPts val="1200"/>
              </a:spcAft>
            </a:pPr>
            <a:r>
              <a:rPr lang="fr-FR" sz="3200" dirty="0">
                <a:solidFill>
                  <a:srgbClr val="0070C0"/>
                </a:solidFill>
              </a:rPr>
              <a:t>soit accompagnement juridique nécessaire: la patiente sera  alors </a:t>
            </a:r>
            <a:r>
              <a:rPr lang="fr-FR" sz="3200" dirty="0" err="1">
                <a:solidFill>
                  <a:srgbClr val="0070C0"/>
                </a:solidFill>
              </a:rPr>
              <a:t>tutorée</a:t>
            </a:r>
            <a:r>
              <a:rPr lang="fr-FR" sz="3200" dirty="0">
                <a:solidFill>
                  <a:srgbClr val="0070C0"/>
                </a:solidFill>
              </a:rPr>
              <a:t> par une des juristes ou </a:t>
            </a:r>
            <a:r>
              <a:rPr lang="fr-FR" sz="3200" dirty="0" err="1">
                <a:solidFill>
                  <a:srgbClr val="0070C0"/>
                </a:solidFill>
              </a:rPr>
              <a:t>orientée</a:t>
            </a:r>
            <a:r>
              <a:rPr lang="fr-FR" sz="3200" dirty="0">
                <a:solidFill>
                  <a:srgbClr val="0070C0"/>
                </a:solidFill>
              </a:rPr>
              <a:t> vers une avocate si une </a:t>
            </a:r>
            <a:r>
              <a:rPr lang="fr-FR" sz="3200" dirty="0" err="1">
                <a:solidFill>
                  <a:srgbClr val="0070C0"/>
                </a:solidFill>
              </a:rPr>
              <a:t>procédure</a:t>
            </a:r>
            <a:r>
              <a:rPr lang="fr-FR" sz="3200" dirty="0">
                <a:solidFill>
                  <a:srgbClr val="0070C0"/>
                </a:solidFill>
              </a:rPr>
              <a:t> judiciaire est en cours ou doit </a:t>
            </a:r>
            <a:r>
              <a:rPr lang="fr-FR" sz="3200" dirty="0" err="1">
                <a:solidFill>
                  <a:srgbClr val="0070C0"/>
                </a:solidFill>
              </a:rPr>
              <a:t>être</a:t>
            </a:r>
            <a:r>
              <a:rPr lang="fr-FR" sz="3200" dirty="0">
                <a:solidFill>
                  <a:srgbClr val="0070C0"/>
                </a:solidFill>
              </a:rPr>
              <a:t> </a:t>
            </a:r>
            <a:r>
              <a:rPr lang="fr-FR" sz="3200" dirty="0" err="1">
                <a:solidFill>
                  <a:srgbClr val="0070C0"/>
                </a:solidFill>
              </a:rPr>
              <a:t>déclenchée</a:t>
            </a:r>
            <a:r>
              <a:rPr lang="fr-FR" sz="3200" dirty="0">
                <a:solidFill>
                  <a:srgbClr val="0070C0"/>
                </a:solidFill>
                <a:effectLst/>
              </a:rPr>
              <a:t> </a:t>
            </a:r>
            <a:endParaRPr lang="fr-FR" sz="3200" dirty="0">
              <a:solidFill>
                <a:srgbClr val="0070C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AF50-8B82-3A4F-9118-893F956682EC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8881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220F792C-3CB3-AB4D-BCF1-8F82DDEDEE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306" y="851648"/>
            <a:ext cx="10923494" cy="53253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3200" b="1" dirty="0">
                <a:solidFill>
                  <a:srgbClr val="C00000"/>
                </a:solidFill>
              </a:rPr>
              <a:t>Permanence administrative : </a:t>
            </a:r>
            <a:endParaRPr lang="fr-FR" sz="3200" dirty="0">
              <a:solidFill>
                <a:srgbClr val="C00000"/>
              </a:solidFill>
            </a:endParaRPr>
          </a:p>
          <a:p>
            <a:r>
              <a:rPr lang="fr-FR" sz="3200" dirty="0"/>
              <a:t> </a:t>
            </a:r>
            <a:r>
              <a:rPr lang="fr-FR" sz="3200" dirty="0">
                <a:solidFill>
                  <a:srgbClr val="0070C0"/>
                </a:solidFill>
              </a:rPr>
              <a:t>Accompagne les patientes dans leurs </a:t>
            </a:r>
            <a:r>
              <a:rPr lang="fr-FR" sz="3200" dirty="0" smtClean="0">
                <a:solidFill>
                  <a:srgbClr val="0070C0"/>
                </a:solidFill>
              </a:rPr>
              <a:t>démarches (rédaction </a:t>
            </a:r>
            <a:r>
              <a:rPr lang="fr-FR" sz="3200" dirty="0">
                <a:solidFill>
                  <a:srgbClr val="0070C0"/>
                </a:solidFill>
              </a:rPr>
              <a:t>de courriers, CV, </a:t>
            </a:r>
            <a:r>
              <a:rPr lang="fr-FR" sz="3200" dirty="0" smtClean="0">
                <a:solidFill>
                  <a:srgbClr val="0070C0"/>
                </a:solidFill>
              </a:rPr>
              <a:t>déclaration </a:t>
            </a:r>
            <a:r>
              <a:rPr lang="fr-FR" sz="3200" dirty="0">
                <a:solidFill>
                  <a:srgbClr val="0070C0"/>
                </a:solidFill>
              </a:rPr>
              <a:t>de revenus, </a:t>
            </a:r>
            <a:r>
              <a:rPr lang="fr-FR" sz="3200" dirty="0" smtClean="0">
                <a:solidFill>
                  <a:srgbClr val="0070C0"/>
                </a:solidFill>
              </a:rPr>
              <a:t>intermédiaire </a:t>
            </a:r>
            <a:r>
              <a:rPr lang="fr-FR" sz="3200" dirty="0">
                <a:solidFill>
                  <a:srgbClr val="0070C0"/>
                </a:solidFill>
              </a:rPr>
              <a:t>avec les institutions, l’administration</a:t>
            </a:r>
            <a:r>
              <a:rPr lang="fr-FR" sz="3200" dirty="0"/>
              <a:t>... </a:t>
            </a:r>
          </a:p>
          <a:p>
            <a:pPr>
              <a:buNone/>
            </a:pPr>
            <a:r>
              <a:rPr lang="fr-FR" sz="3200" b="1" dirty="0">
                <a:solidFill>
                  <a:srgbClr val="C00000"/>
                </a:solidFill>
              </a:rPr>
              <a:t>Permanence retour à l’emploi </a:t>
            </a:r>
          </a:p>
          <a:p>
            <a:r>
              <a:rPr lang="fr-FR" sz="3200" dirty="0"/>
              <a:t> </a:t>
            </a:r>
            <a:r>
              <a:rPr lang="fr-FR" sz="3200" dirty="0">
                <a:solidFill>
                  <a:srgbClr val="0070C0"/>
                </a:solidFill>
              </a:rPr>
              <a:t>Prendre contact (et/ou </a:t>
            </a:r>
            <a:r>
              <a:rPr lang="fr-FR" sz="3200" dirty="0" smtClean="0">
                <a:solidFill>
                  <a:srgbClr val="0070C0"/>
                </a:solidFill>
              </a:rPr>
              <a:t>répondre) </a:t>
            </a:r>
            <a:r>
              <a:rPr lang="fr-FR" sz="3200" dirty="0">
                <a:solidFill>
                  <a:srgbClr val="0070C0"/>
                </a:solidFill>
              </a:rPr>
              <a:t>avec des entreprises, associations, projets solidaires et organismes de formations pour un recrutement recommandé par la MDF </a:t>
            </a:r>
          </a:p>
          <a:p>
            <a:r>
              <a:rPr lang="fr-FR" sz="3200" dirty="0" smtClean="0">
                <a:solidFill>
                  <a:srgbClr val="0070C0"/>
                </a:solidFill>
              </a:rPr>
              <a:t> Identifier </a:t>
            </a:r>
            <a:r>
              <a:rPr lang="fr-FR" sz="3200" dirty="0">
                <a:solidFill>
                  <a:srgbClr val="0070C0"/>
                </a:solidFill>
              </a:rPr>
              <a:t>et orienter les patientes en recherche d’emploi </a:t>
            </a:r>
            <a:r>
              <a:rPr lang="fr-FR" sz="3200" dirty="0" err="1">
                <a:solidFill>
                  <a:srgbClr val="0070C0"/>
                </a:solidFill>
              </a:rPr>
              <a:t>dès</a:t>
            </a:r>
            <a:r>
              <a:rPr lang="fr-FR" sz="3200" dirty="0">
                <a:solidFill>
                  <a:srgbClr val="0070C0"/>
                </a:solidFill>
              </a:rPr>
              <a:t> la consultation </a:t>
            </a:r>
          </a:p>
          <a:p>
            <a:endParaRPr lang="fr-FR" sz="32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AF50-8B82-3A4F-9118-893F956682EC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9309173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609</Words>
  <Application>Microsoft Office PowerPoint</Application>
  <PresentationFormat>Personnalisé</PresentationFormat>
  <Paragraphs>120</Paragraphs>
  <Slides>13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 Maison des Femmes  Projet médical au sein du CHU de Montpellier </vt:lpstr>
      <vt:lpstr>c’est un projet de service porté par notre CHU:  </vt:lpstr>
      <vt:lpstr>Pour créer une MDF: </vt:lpstr>
      <vt:lpstr>La nature des soins  </vt:lpstr>
      <vt:lpstr>Diapositive 5</vt:lpstr>
      <vt:lpstr>Personnel</vt:lpstr>
      <vt:lpstr> </vt:lpstr>
      <vt:lpstr>Diapositive 8</vt:lpstr>
      <vt:lpstr>Diapositive 9</vt:lpstr>
      <vt:lpstr>Les contacts déjà réalisés</vt:lpstr>
      <vt:lpstr> Des collaborations </vt:lpstr>
      <vt:lpstr>En faire aussi un lieu d’enseignement/formation </vt:lpstr>
      <vt:lpstr>Il reste…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Maison des Femmes Projet médical au sein du CHU de Montpellier</dc:title>
  <dc:creator>Pierre Boulot</dc:creator>
  <cp:lastModifiedBy>Francis</cp:lastModifiedBy>
  <cp:revision>22</cp:revision>
  <dcterms:created xsi:type="dcterms:W3CDTF">2023-08-31T13:28:13Z</dcterms:created>
  <dcterms:modified xsi:type="dcterms:W3CDTF">2023-08-31T18:14:19Z</dcterms:modified>
</cp:coreProperties>
</file>